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58" r:id="rId4"/>
    <p:sldId id="271" r:id="rId5"/>
    <p:sldId id="259" r:id="rId6"/>
    <p:sldId id="272" r:id="rId7"/>
    <p:sldId id="260" r:id="rId8"/>
    <p:sldId id="273" r:id="rId9"/>
    <p:sldId id="274" r:id="rId10"/>
    <p:sldId id="262" r:id="rId11"/>
    <p:sldId id="263" r:id="rId12"/>
    <p:sldId id="275" r:id="rId13"/>
    <p:sldId id="264" r:id="rId14"/>
    <p:sldId id="276" r:id="rId15"/>
    <p:sldId id="265" r:id="rId16"/>
    <p:sldId id="266" r:id="rId17"/>
    <p:sldId id="278" r:id="rId18"/>
    <p:sldId id="279" r:id="rId19"/>
    <p:sldId id="268" r:id="rId20"/>
    <p:sldId id="280" r:id="rId21"/>
    <p:sldId id="270"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h8Lm3CU594ocXDkXvXdKHADP1i6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87"/>
    <p:restoredTop sz="94666"/>
  </p:normalViewPr>
  <p:slideViewPr>
    <p:cSldViewPr snapToGrid="0">
      <p:cViewPr varScale="1">
        <p:scale>
          <a:sx n="53" d="100"/>
          <a:sy n="53" d="100"/>
        </p:scale>
        <p:origin x="176" y="1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455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056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356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1872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1164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182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6125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906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606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5"/>
        <p:cNvGrpSpPr/>
        <p:nvPr/>
      </p:nvGrpSpPr>
      <p:grpSpPr>
        <a:xfrm>
          <a:off x="0" y="0"/>
          <a:ext cx="0" cy="0"/>
          <a:chOff x="0" y="0"/>
          <a:chExt cx="0" cy="0"/>
        </a:xfrm>
      </p:grpSpPr>
      <p:pic>
        <p:nvPicPr>
          <p:cNvPr id="16" name="Google Shape;16;p16"/>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7" name="Google Shape;17;p16"/>
          <p:cNvPicPr preferRelativeResize="0"/>
          <p:nvPr/>
        </p:nvPicPr>
        <p:blipFill rotWithShape="1">
          <a:blip r:embed="rId3">
            <a:alphaModFix/>
          </a:blip>
          <a:srcRect/>
          <a:stretch/>
        </p:blipFill>
        <p:spPr>
          <a:xfrm>
            <a:off x="0" y="4419600"/>
            <a:ext cx="12192000" cy="2438400"/>
          </a:xfrm>
          <a:prstGeom prst="rect">
            <a:avLst/>
          </a:prstGeom>
          <a:noFill/>
          <a:ln>
            <a:noFill/>
          </a:ln>
        </p:spPr>
      </p:pic>
      <p:pic>
        <p:nvPicPr>
          <p:cNvPr id="18" name="Google Shape;18;p16"/>
          <p:cNvPicPr preferRelativeResize="0"/>
          <p:nvPr/>
        </p:nvPicPr>
        <p:blipFill rotWithShape="1">
          <a:blip r:embed="rId4">
            <a:alphaModFix/>
          </a:blip>
          <a:srcRect/>
          <a:stretch/>
        </p:blipFill>
        <p:spPr>
          <a:xfrm>
            <a:off x="9830830" y="3657471"/>
            <a:ext cx="1905000" cy="5810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1" name="Google Shape;7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Google Shape;7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94"/>
        <p:cNvGrpSpPr/>
        <p:nvPr/>
      </p:nvGrpSpPr>
      <p:grpSpPr>
        <a:xfrm>
          <a:off x="0" y="0"/>
          <a:ext cx="0" cy="0"/>
          <a:chOff x="0" y="0"/>
          <a:chExt cx="0" cy="0"/>
        </a:xfrm>
      </p:grpSpPr>
      <p:pic>
        <p:nvPicPr>
          <p:cNvPr id="95" name="Google Shape;95;p31"/>
          <p:cNvPicPr preferRelativeResize="0"/>
          <p:nvPr/>
        </p:nvPicPr>
        <p:blipFill rotWithShape="1">
          <a:blip r:embed="rId2">
            <a:alphaModFix/>
          </a:blip>
          <a:srcRect/>
          <a:stretch/>
        </p:blipFill>
        <p:spPr>
          <a:xfrm>
            <a:off x="0" y="0"/>
            <a:ext cx="12192000" cy="714375"/>
          </a:xfrm>
          <a:prstGeom prst="rect">
            <a:avLst/>
          </a:prstGeom>
          <a:noFill/>
          <a:ln>
            <a:noFill/>
          </a:ln>
        </p:spPr>
      </p:pic>
      <p:pic>
        <p:nvPicPr>
          <p:cNvPr id="96" name="Google Shape;96;p31"/>
          <p:cNvPicPr preferRelativeResize="0"/>
          <p:nvPr/>
        </p:nvPicPr>
        <p:blipFill rotWithShape="1">
          <a:blip r:embed="rId3">
            <a:alphaModFix/>
          </a:blip>
          <a:srcRect/>
          <a:stretch/>
        </p:blipFill>
        <p:spPr>
          <a:xfrm>
            <a:off x="0" y="6238875"/>
            <a:ext cx="12192000" cy="619125"/>
          </a:xfrm>
          <a:prstGeom prst="rect">
            <a:avLst/>
          </a:prstGeom>
          <a:noFill/>
          <a:ln>
            <a:noFill/>
          </a:ln>
        </p:spPr>
      </p:pic>
      <p:pic>
        <p:nvPicPr>
          <p:cNvPr id="97" name="Google Shape;97;p31"/>
          <p:cNvPicPr preferRelativeResize="0"/>
          <p:nvPr/>
        </p:nvPicPr>
        <p:blipFill rotWithShape="1">
          <a:blip r:embed="rId4">
            <a:alphaModFix/>
          </a:blip>
          <a:srcRect/>
          <a:stretch/>
        </p:blipFill>
        <p:spPr>
          <a:xfrm>
            <a:off x="10620375" y="6343649"/>
            <a:ext cx="1314450" cy="4095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98"/>
        <p:cNvGrpSpPr/>
        <p:nvPr/>
      </p:nvGrpSpPr>
      <p:grpSpPr>
        <a:xfrm>
          <a:off x="0" y="0"/>
          <a:ext cx="0" cy="0"/>
          <a:chOff x="0" y="0"/>
          <a:chExt cx="0" cy="0"/>
        </a:xfrm>
      </p:grpSpPr>
      <p:pic>
        <p:nvPicPr>
          <p:cNvPr id="99" name="Google Shape;99;p32"/>
          <p:cNvPicPr preferRelativeResize="0"/>
          <p:nvPr/>
        </p:nvPicPr>
        <p:blipFill rotWithShape="1">
          <a:blip r:embed="rId2">
            <a:alphaModFix/>
          </a:blip>
          <a:srcRect/>
          <a:stretch/>
        </p:blipFill>
        <p:spPr>
          <a:xfrm>
            <a:off x="0" y="6238875"/>
            <a:ext cx="12192000" cy="619125"/>
          </a:xfrm>
          <a:prstGeom prst="rect">
            <a:avLst/>
          </a:prstGeom>
          <a:noFill/>
          <a:ln>
            <a:noFill/>
          </a:ln>
        </p:spPr>
      </p:pic>
      <p:pic>
        <p:nvPicPr>
          <p:cNvPr id="100" name="Google Shape;100;p32"/>
          <p:cNvPicPr preferRelativeResize="0"/>
          <p:nvPr/>
        </p:nvPicPr>
        <p:blipFill rotWithShape="1">
          <a:blip r:embed="rId3">
            <a:alphaModFix/>
          </a:blip>
          <a:srcRect/>
          <a:stretch/>
        </p:blipFill>
        <p:spPr>
          <a:xfrm>
            <a:off x="0" y="0"/>
            <a:ext cx="12192000" cy="714375"/>
          </a:xfrm>
          <a:prstGeom prst="rect">
            <a:avLst/>
          </a:prstGeom>
          <a:noFill/>
          <a:ln>
            <a:noFill/>
          </a:ln>
        </p:spPr>
      </p:pic>
      <p:pic>
        <p:nvPicPr>
          <p:cNvPr id="101" name="Google Shape;101;p32"/>
          <p:cNvPicPr preferRelativeResize="0"/>
          <p:nvPr/>
        </p:nvPicPr>
        <p:blipFill rotWithShape="1">
          <a:blip r:embed="rId4">
            <a:alphaModFix/>
          </a:blip>
          <a:srcRect/>
          <a:stretch/>
        </p:blipFill>
        <p:spPr>
          <a:xfrm>
            <a:off x="10620375" y="6343649"/>
            <a:ext cx="1314450" cy="4095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78">
          <p15:clr>
            <a:srgbClr val="FBAE40"/>
          </p15:clr>
        </p15:guide>
        <p15:guide id="2" pos="751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02"/>
        <p:cNvGrpSpPr/>
        <p:nvPr/>
      </p:nvGrpSpPr>
      <p:grpSpPr>
        <a:xfrm>
          <a:off x="0" y="0"/>
          <a:ext cx="0" cy="0"/>
          <a:chOff x="0" y="0"/>
          <a:chExt cx="0" cy="0"/>
        </a:xfrm>
      </p:grpSpPr>
      <p:pic>
        <p:nvPicPr>
          <p:cNvPr id="103" name="Google Shape;103;p33"/>
          <p:cNvPicPr preferRelativeResize="0"/>
          <p:nvPr/>
        </p:nvPicPr>
        <p:blipFill rotWithShape="1">
          <a:blip r:embed="rId2">
            <a:alphaModFix/>
          </a:blip>
          <a:srcRect/>
          <a:stretch/>
        </p:blipFill>
        <p:spPr>
          <a:xfrm>
            <a:off x="10620375" y="6343649"/>
            <a:ext cx="1314450" cy="409575"/>
          </a:xfrm>
          <a:prstGeom prst="rect">
            <a:avLst/>
          </a:prstGeom>
          <a:noFill/>
          <a:ln>
            <a:noFill/>
          </a:ln>
        </p:spPr>
      </p:pic>
      <p:pic>
        <p:nvPicPr>
          <p:cNvPr id="104" name="Google Shape;104;p33"/>
          <p:cNvPicPr preferRelativeResize="0"/>
          <p:nvPr/>
        </p:nvPicPr>
        <p:blipFill rotWithShape="1">
          <a:blip r:embed="rId3">
            <a:alphaModFix/>
          </a:blip>
          <a:srcRect/>
          <a:stretch/>
        </p:blipFill>
        <p:spPr>
          <a:xfrm>
            <a:off x="0" y="0"/>
            <a:ext cx="12192000" cy="7143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9"/>
        <p:cNvGrpSpPr/>
        <p:nvPr/>
      </p:nvGrpSpPr>
      <p:grpSpPr>
        <a:xfrm>
          <a:off x="0" y="0"/>
          <a:ext cx="0" cy="0"/>
          <a:chOff x="0" y="0"/>
          <a:chExt cx="0" cy="0"/>
        </a:xfrm>
      </p:grpSpPr>
      <p:pic>
        <p:nvPicPr>
          <p:cNvPr id="20" name="Google Shape;20;p17"/>
          <p:cNvPicPr preferRelativeResize="0"/>
          <p:nvPr/>
        </p:nvPicPr>
        <p:blipFill rotWithShape="1">
          <a:blip r:embed="rId2">
            <a:alphaModFix/>
          </a:blip>
          <a:srcRect/>
          <a:stretch/>
        </p:blipFill>
        <p:spPr>
          <a:xfrm>
            <a:off x="0" y="0"/>
            <a:ext cx="12192000" cy="6709883"/>
          </a:xfrm>
          <a:prstGeom prst="rect">
            <a:avLst/>
          </a:prstGeom>
          <a:noFill/>
          <a:ln>
            <a:noFill/>
          </a:ln>
        </p:spPr>
      </p:pic>
      <p:pic>
        <p:nvPicPr>
          <p:cNvPr id="21" name="Google Shape;21;p17"/>
          <p:cNvPicPr preferRelativeResize="0"/>
          <p:nvPr/>
        </p:nvPicPr>
        <p:blipFill rotWithShape="1">
          <a:blip r:embed="rId3">
            <a:alphaModFix/>
          </a:blip>
          <a:srcRect/>
          <a:stretch/>
        </p:blipFill>
        <p:spPr>
          <a:xfrm>
            <a:off x="0" y="4419600"/>
            <a:ext cx="12192000" cy="2438400"/>
          </a:xfrm>
          <a:prstGeom prst="rect">
            <a:avLst/>
          </a:prstGeom>
          <a:noFill/>
          <a:ln>
            <a:noFill/>
          </a:ln>
        </p:spPr>
      </p:pic>
      <p:pic>
        <p:nvPicPr>
          <p:cNvPr id="22" name="Google Shape;22;p17"/>
          <p:cNvPicPr preferRelativeResize="0"/>
          <p:nvPr/>
        </p:nvPicPr>
        <p:blipFill rotWithShape="1">
          <a:blip r:embed="rId4">
            <a:alphaModFix/>
          </a:blip>
          <a:srcRect/>
          <a:stretch/>
        </p:blipFill>
        <p:spPr>
          <a:xfrm>
            <a:off x="236888" y="420785"/>
            <a:ext cx="1905000" cy="5810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23"/>
        <p:cNvGrpSpPr/>
        <p:nvPr/>
      </p:nvGrpSpPr>
      <p:grpSpPr>
        <a:xfrm>
          <a:off x="0" y="0"/>
          <a:ext cx="0" cy="0"/>
          <a:chOff x="0" y="0"/>
          <a:chExt cx="0" cy="0"/>
        </a:xfrm>
      </p:grpSpPr>
      <p:pic>
        <p:nvPicPr>
          <p:cNvPr id="24" name="Google Shape;24;p18"/>
          <p:cNvPicPr preferRelativeResize="0"/>
          <p:nvPr/>
        </p:nvPicPr>
        <p:blipFill rotWithShape="1">
          <a:blip r:embed="rId2">
            <a:alphaModFix/>
          </a:blip>
          <a:srcRect/>
          <a:stretch/>
        </p:blipFill>
        <p:spPr>
          <a:xfrm>
            <a:off x="10620375" y="6343649"/>
            <a:ext cx="1314450" cy="409575"/>
          </a:xfrm>
          <a:prstGeom prst="rect">
            <a:avLst/>
          </a:prstGeom>
          <a:noFill/>
          <a:ln>
            <a:noFill/>
          </a:ln>
        </p:spPr>
      </p:pic>
      <p:pic>
        <p:nvPicPr>
          <p:cNvPr id="25" name="Google Shape;25;p18"/>
          <p:cNvPicPr preferRelativeResize="0"/>
          <p:nvPr/>
        </p:nvPicPr>
        <p:blipFill rotWithShape="1">
          <a:blip r:embed="rId3">
            <a:alphaModFix/>
          </a:blip>
          <a:srcRect/>
          <a:stretch/>
        </p:blipFill>
        <p:spPr>
          <a:xfrm>
            <a:off x="0" y="0"/>
            <a:ext cx="12192000" cy="7143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26"/>
        <p:cNvGrpSpPr/>
        <p:nvPr/>
      </p:nvGrpSpPr>
      <p:grpSpPr>
        <a:xfrm>
          <a:off x="0" y="0"/>
          <a:ext cx="0" cy="0"/>
          <a:chOff x="0" y="0"/>
          <a:chExt cx="0" cy="0"/>
        </a:xfrm>
      </p:grpSpPr>
      <p:pic>
        <p:nvPicPr>
          <p:cNvPr id="27" name="Google Shape;27;p19"/>
          <p:cNvPicPr preferRelativeResize="0"/>
          <p:nvPr/>
        </p:nvPicPr>
        <p:blipFill rotWithShape="1">
          <a:blip r:embed="rId2">
            <a:alphaModFix/>
          </a:blip>
          <a:srcRect/>
          <a:stretch/>
        </p:blipFill>
        <p:spPr>
          <a:xfrm>
            <a:off x="4177819" y="2831306"/>
            <a:ext cx="3836361" cy="119538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
        <p:cNvGrpSpPr/>
        <p:nvPr/>
      </p:nvGrpSpPr>
      <p:grpSpPr>
        <a:xfrm>
          <a:off x="0" y="0"/>
          <a:ext cx="0" cy="0"/>
          <a:chOff x="0" y="0"/>
          <a:chExt cx="0" cy="0"/>
        </a:xfrm>
      </p:grpSpPr>
      <p:sp>
        <p:nvSpPr>
          <p:cNvPr id="29" name="Google Shape;29;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cxnSp>
        <p:nvCxnSpPr>
          <p:cNvPr id="109" name="Google Shape;109;p1"/>
          <p:cNvCxnSpPr/>
          <p:nvPr/>
        </p:nvCxnSpPr>
        <p:spPr>
          <a:xfrm>
            <a:off x="2148840" y="5688148"/>
            <a:ext cx="7894320"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
          <p:cNvSpPr txBox="1"/>
          <p:nvPr/>
        </p:nvSpPr>
        <p:spPr>
          <a:xfrm>
            <a:off x="2148851" y="5938550"/>
            <a:ext cx="7894200"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b="1" dirty="0">
                <a:solidFill>
                  <a:schemeClr val="lt1"/>
                </a:solidFill>
                <a:latin typeface="Calibri"/>
                <a:cs typeface="Calibri"/>
                <a:sym typeface="Calibri"/>
              </a:rPr>
              <a:t>José Antonio González </a:t>
            </a:r>
            <a:r>
              <a:rPr lang="en-IN" sz="2800" b="1" dirty="0" err="1">
                <a:solidFill>
                  <a:schemeClr val="lt1"/>
                </a:solidFill>
                <a:latin typeface="Calibri"/>
                <a:cs typeface="Calibri"/>
                <a:sym typeface="Calibri"/>
              </a:rPr>
              <a:t>Villalón</a:t>
            </a:r>
            <a:endParaRPr dirty="0"/>
          </a:p>
        </p:txBody>
      </p:sp>
      <p:sp>
        <p:nvSpPr>
          <p:cNvPr id="111" name="Google Shape;111;p1"/>
          <p:cNvSpPr txBox="1"/>
          <p:nvPr/>
        </p:nvSpPr>
        <p:spPr>
          <a:xfrm>
            <a:off x="2871047" y="4752255"/>
            <a:ext cx="64500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a:solidFill>
                  <a:schemeClr val="lt1"/>
                </a:solidFill>
                <a:latin typeface="Calibri"/>
                <a:ea typeface="Calibri"/>
                <a:cs typeface="Calibri"/>
                <a:sym typeface="Calibri"/>
              </a:rPr>
              <a:t>Restaurant Application Capstone Presentation</a:t>
            </a:r>
            <a:endParaRPr/>
          </a:p>
        </p:txBody>
      </p:sp>
      <p:sp>
        <p:nvSpPr>
          <p:cNvPr id="2" name="TextBox 1">
            <a:extLst>
              <a:ext uri="{FF2B5EF4-FFF2-40B4-BE49-F238E27FC236}">
                <a16:creationId xmlns:a16="http://schemas.microsoft.com/office/drawing/2014/main" id="{3F93FEA7-681A-8582-D32E-CC82644C5112}"/>
              </a:ext>
            </a:extLst>
          </p:cNvPr>
          <p:cNvSpPr txBox="1"/>
          <p:nvPr/>
        </p:nvSpPr>
        <p:spPr>
          <a:xfrm>
            <a:off x="9122606" y="6046251"/>
            <a:ext cx="920445" cy="307777"/>
          </a:xfrm>
          <a:prstGeom prst="rect">
            <a:avLst/>
          </a:prstGeom>
          <a:noFill/>
        </p:spPr>
        <p:txBody>
          <a:bodyPr wrap="none" rtlCol="0">
            <a:spAutoFit/>
          </a:bodyPr>
          <a:lstStyle/>
          <a:p>
            <a:r>
              <a:rPr lang="en-MX" dirty="0">
                <a:solidFill>
                  <a:schemeClr val="bg1"/>
                </a:solidFill>
              </a:rPr>
              <a:t>Apr-2024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4189557" y="4904655"/>
            <a:ext cx="381290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a:solidFill>
                  <a:schemeClr val="lt1"/>
                </a:solidFill>
                <a:latin typeface="Calibri"/>
                <a:ea typeface="Calibri"/>
                <a:cs typeface="Calibri"/>
                <a:sym typeface="Calibri"/>
              </a:rPr>
              <a:t>Part 2: Database And API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lt1"/>
                </a:solidFill>
                <a:latin typeface="Calibri"/>
                <a:ea typeface="Calibri"/>
                <a:cs typeface="Calibri"/>
                <a:sym typeface="Calibri"/>
              </a:rPr>
              <a:t>Database</a:t>
            </a:r>
            <a:endParaRPr/>
          </a:p>
        </p:txBody>
      </p:sp>
      <p:pic>
        <p:nvPicPr>
          <p:cNvPr id="151" name="Google Shape;151;p7"/>
          <p:cNvPicPr preferRelativeResize="0"/>
          <p:nvPr/>
        </p:nvPicPr>
        <p:blipFill>
          <a:blip r:embed="rId3">
            <a:alphaModFix/>
          </a:blip>
          <a:stretch>
            <a:fillRect/>
          </a:stretch>
        </p:blipFill>
        <p:spPr>
          <a:xfrm>
            <a:off x="152400" y="2900809"/>
            <a:ext cx="11887201" cy="1056382"/>
          </a:xfrm>
          <a:prstGeom prst="rect">
            <a:avLst/>
          </a:prstGeom>
          <a:noFill/>
          <a:ln>
            <a:noFill/>
          </a:ln>
        </p:spPr>
      </p:pic>
      <p:pic>
        <p:nvPicPr>
          <p:cNvPr id="2" name="Picture 6" descr="MongoDB launches Atlas, its new database-as-a-service offering | TechCrunch">
            <a:extLst>
              <a:ext uri="{FF2B5EF4-FFF2-40B4-BE49-F238E27FC236}">
                <a16:creationId xmlns:a16="http://schemas.microsoft.com/office/drawing/2014/main" id="{EF325B5A-4D3E-DFDB-7CB1-1D65641296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375" b="14132"/>
          <a:stretch/>
        </p:blipFill>
        <p:spPr bwMode="auto">
          <a:xfrm>
            <a:off x="9357043" y="2943323"/>
            <a:ext cx="2752412" cy="97135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CDC0C3E6-0E13-19F8-2911-C5E069C5E1BA}"/>
              </a:ext>
            </a:extLst>
          </p:cNvPr>
          <p:cNvCxnSpPr>
            <a:cxnSpLocks/>
            <a:endCxn id="2" idx="1"/>
          </p:cNvCxnSpPr>
          <p:nvPr/>
        </p:nvCxnSpPr>
        <p:spPr>
          <a:xfrm>
            <a:off x="7779026" y="3428999"/>
            <a:ext cx="1578017" cy="1"/>
          </a:xfrm>
          <a:prstGeom prst="bentConnector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lt1"/>
                </a:solidFill>
                <a:latin typeface="Calibri"/>
                <a:ea typeface="Calibri"/>
                <a:cs typeface="Calibri"/>
                <a:sym typeface="Calibri"/>
              </a:rPr>
              <a:t>Database</a:t>
            </a:r>
            <a:endParaRPr dirty="0"/>
          </a:p>
        </p:txBody>
      </p:sp>
      <p:sp>
        <p:nvSpPr>
          <p:cNvPr id="3" name="Google Shape;140;gdf1256fa64_0_0">
            <a:extLst>
              <a:ext uri="{FF2B5EF4-FFF2-40B4-BE49-F238E27FC236}">
                <a16:creationId xmlns:a16="http://schemas.microsoft.com/office/drawing/2014/main" id="{DB05125C-0FCF-895F-6CFD-21399A05EAE1}"/>
              </a:ext>
            </a:extLst>
          </p:cNvPr>
          <p:cNvSpPr txBox="1"/>
          <p:nvPr/>
        </p:nvSpPr>
        <p:spPr>
          <a:xfrm>
            <a:off x="733400" y="1492550"/>
            <a:ext cx="10544200" cy="3508623"/>
          </a:xfrm>
          <a:prstGeom prst="rect">
            <a:avLst/>
          </a:prstGeom>
          <a:noFill/>
          <a:ln>
            <a:noFill/>
          </a:ln>
        </p:spPr>
        <p:txBody>
          <a:bodyPr spcFirstLastPara="1" wrap="square" lIns="91425" tIns="91425" rIns="91425" bIns="91425" anchor="t" anchorCtr="0">
            <a:spAutoFit/>
          </a:bodyPr>
          <a:lstStyle/>
          <a:p>
            <a:pPr lvl="0" rtl="0">
              <a:spcBef>
                <a:spcPts val="0"/>
              </a:spcBef>
              <a:spcAft>
                <a:spcPts val="0"/>
              </a:spcAft>
            </a:pPr>
            <a:r>
              <a:rPr lang="es-ES" sz="2400" b="1" dirty="0" err="1">
                <a:latin typeface="Calibri"/>
                <a:ea typeface="Calibri"/>
                <a:cs typeface="Calibri"/>
                <a:sym typeface="Calibri"/>
              </a:rPr>
              <a:t>Technology</a:t>
            </a:r>
            <a:r>
              <a:rPr lang="es-ES" sz="2400" b="1" dirty="0">
                <a:latin typeface="Calibri"/>
                <a:ea typeface="Calibri"/>
                <a:cs typeface="Calibri"/>
                <a:sym typeface="Calibri"/>
              </a:rPr>
              <a:t> </a:t>
            </a:r>
            <a:r>
              <a:rPr lang="es-ES" sz="2400" b="1" dirty="0" err="1">
                <a:latin typeface="Calibri"/>
                <a:ea typeface="Calibri"/>
                <a:cs typeface="Calibri"/>
                <a:sym typeface="Calibri"/>
              </a:rPr>
              <a:t>Stack</a:t>
            </a:r>
            <a:r>
              <a:rPr lang="es-ES" sz="2400" b="1" dirty="0">
                <a:latin typeface="Calibri"/>
                <a:ea typeface="Calibri"/>
                <a:cs typeface="Calibri"/>
                <a:sym typeface="Calibri"/>
              </a:rPr>
              <a:t>: </a:t>
            </a:r>
          </a:p>
          <a:p>
            <a:pPr marL="342900" lvl="0" indent="-342900" algn="just" rtl="0">
              <a:spcBef>
                <a:spcPts val="0"/>
              </a:spcBef>
              <a:spcAft>
                <a:spcPts val="0"/>
              </a:spcAft>
              <a:buFont typeface="Arial" panose="020B0604020202020204" pitchFamily="34" charset="0"/>
              <a:buChar char="•"/>
            </a:pPr>
            <a:r>
              <a:rPr lang="es-ES" sz="2400" dirty="0" err="1">
                <a:latin typeface="Calibri"/>
                <a:ea typeface="Calibri"/>
                <a:cs typeface="Calibri"/>
                <a:sym typeface="Calibri"/>
              </a:rPr>
              <a:t>Strapi</a:t>
            </a:r>
            <a:r>
              <a:rPr lang="es-ES" sz="2400" dirty="0">
                <a:latin typeface="Calibri"/>
                <a:ea typeface="Calibri"/>
                <a:cs typeface="Calibri"/>
                <a:sym typeface="Calibri"/>
              </a:rPr>
              <a:t> (</a:t>
            </a:r>
            <a:r>
              <a:rPr lang="es-ES" sz="2400" dirty="0" err="1">
                <a:latin typeface="Calibri"/>
                <a:ea typeface="Calibri"/>
                <a:cs typeface="Calibri"/>
                <a:sym typeface="Calibri"/>
              </a:rPr>
              <a:t>version</a:t>
            </a:r>
            <a:r>
              <a:rPr lang="es-ES" sz="2400" dirty="0">
                <a:latin typeface="Calibri"/>
                <a:ea typeface="Calibri"/>
                <a:cs typeface="Calibri"/>
                <a:sym typeface="Calibri"/>
              </a:rPr>
              <a:t> 3.6.8) as </a:t>
            </a:r>
            <a:r>
              <a:rPr lang="es-ES" sz="2400" dirty="0" err="1">
                <a:latin typeface="Calibri"/>
                <a:ea typeface="Calibri"/>
                <a:cs typeface="Calibri"/>
                <a:sym typeface="Calibri"/>
              </a:rPr>
              <a:t>the</a:t>
            </a:r>
            <a:r>
              <a:rPr lang="es-ES" sz="2400" dirty="0">
                <a:latin typeface="Calibri"/>
                <a:ea typeface="Calibri"/>
                <a:cs typeface="Calibri"/>
                <a:sym typeface="Calibri"/>
              </a:rPr>
              <a:t> </a:t>
            </a:r>
            <a:r>
              <a:rPr lang="es-ES" sz="2400" dirty="0" err="1">
                <a:latin typeface="Calibri"/>
                <a:ea typeface="Calibri"/>
                <a:cs typeface="Calibri"/>
                <a:sym typeface="Calibri"/>
              </a:rPr>
              <a:t>core</a:t>
            </a:r>
            <a:r>
              <a:rPr lang="es-ES" sz="2400" dirty="0">
                <a:latin typeface="Calibri"/>
                <a:ea typeface="Calibri"/>
                <a:cs typeface="Calibri"/>
                <a:sym typeface="Calibri"/>
              </a:rPr>
              <a:t> API </a:t>
            </a:r>
            <a:r>
              <a:rPr lang="es-ES" sz="2400" dirty="0" err="1">
                <a:latin typeface="Calibri"/>
                <a:ea typeface="Calibri"/>
                <a:cs typeface="Calibri"/>
                <a:sym typeface="Calibri"/>
              </a:rPr>
              <a:t>framework</a:t>
            </a:r>
            <a:r>
              <a:rPr lang="es-ES" sz="2400" dirty="0">
                <a:latin typeface="Calibri"/>
                <a:ea typeface="Calibri"/>
                <a:cs typeface="Calibri"/>
                <a:sym typeface="Calibri"/>
              </a:rPr>
              <a:t> </a:t>
            </a:r>
            <a:r>
              <a:rPr lang="es-ES" sz="2400" dirty="0" err="1">
                <a:latin typeface="Calibri"/>
                <a:ea typeface="Calibri"/>
                <a:cs typeface="Calibri"/>
                <a:sym typeface="Calibri"/>
              </a:rPr>
              <a:t>with</a:t>
            </a:r>
            <a:r>
              <a:rPr lang="es-ES" sz="2400" dirty="0">
                <a:latin typeface="Calibri"/>
                <a:ea typeface="Calibri"/>
                <a:cs typeface="Calibri"/>
                <a:sym typeface="Calibri"/>
              </a:rPr>
              <a:t> MongoDB Atlas </a:t>
            </a:r>
            <a:r>
              <a:rPr lang="es-ES" sz="2400" dirty="0" err="1">
                <a:latin typeface="Calibri"/>
                <a:ea typeface="Calibri"/>
                <a:cs typeface="Calibri"/>
                <a:sym typeface="Calibri"/>
              </a:rPr>
              <a:t>for</a:t>
            </a:r>
            <a:r>
              <a:rPr lang="es-ES" sz="2400" dirty="0">
                <a:latin typeface="Calibri"/>
                <a:ea typeface="Calibri"/>
                <a:cs typeface="Calibri"/>
                <a:sym typeface="Calibri"/>
              </a:rPr>
              <a:t> data </a:t>
            </a:r>
            <a:r>
              <a:rPr lang="es-ES" sz="2400" dirty="0" err="1">
                <a:latin typeface="Calibri"/>
                <a:ea typeface="Calibri"/>
                <a:cs typeface="Calibri"/>
                <a:sym typeface="Calibri"/>
              </a:rPr>
              <a:t>persistence</a:t>
            </a:r>
            <a:r>
              <a:rPr lang="es-ES" sz="2400" dirty="0">
                <a:latin typeface="Calibri"/>
                <a:ea typeface="Calibri"/>
                <a:cs typeface="Calibri"/>
                <a:sym typeface="Calibri"/>
              </a:rPr>
              <a:t>.</a:t>
            </a:r>
          </a:p>
          <a:p>
            <a:pPr marL="0" lvl="0" indent="0" algn="just" rtl="0">
              <a:spcBef>
                <a:spcPts val="0"/>
              </a:spcBef>
              <a:spcAft>
                <a:spcPts val="0"/>
              </a:spcAft>
              <a:buNone/>
            </a:pPr>
            <a:r>
              <a:rPr lang="es-ES" sz="2400" b="1" dirty="0" err="1">
                <a:latin typeface="Calibri"/>
                <a:ea typeface="Calibri"/>
                <a:cs typeface="Calibri"/>
                <a:sym typeface="Calibri"/>
              </a:rPr>
              <a:t>Database</a:t>
            </a:r>
            <a:r>
              <a:rPr lang="es-ES" sz="2400" b="1" dirty="0">
                <a:latin typeface="Calibri"/>
                <a:ea typeface="Calibri"/>
                <a:cs typeface="Calibri"/>
                <a:sym typeface="Calibri"/>
              </a:rPr>
              <a:t> </a:t>
            </a:r>
            <a:r>
              <a:rPr lang="es-ES" sz="2400" b="1" dirty="0" err="1">
                <a:latin typeface="Calibri"/>
                <a:ea typeface="Calibri"/>
                <a:cs typeface="Calibri"/>
                <a:sym typeface="Calibri"/>
              </a:rPr>
              <a:t>Schema</a:t>
            </a:r>
            <a:r>
              <a:rPr lang="es-ES" sz="2400" b="1" dirty="0">
                <a:latin typeface="Calibri"/>
                <a:ea typeface="Calibri"/>
                <a:cs typeface="Calibri"/>
                <a:sym typeface="Calibri"/>
              </a:rPr>
              <a:t>:</a:t>
            </a:r>
          </a:p>
          <a:p>
            <a:pPr marL="342900" lvl="0" indent="-342900" algn="just" rtl="0">
              <a:spcBef>
                <a:spcPts val="0"/>
              </a:spcBef>
              <a:spcAft>
                <a:spcPts val="0"/>
              </a:spcAft>
              <a:buFont typeface="Arial" panose="020B0604020202020204" pitchFamily="34" charset="0"/>
              <a:buChar char="•"/>
            </a:pPr>
            <a:r>
              <a:rPr lang="es-ES" sz="2400" dirty="0">
                <a:latin typeface="Calibri"/>
                <a:ea typeface="Calibri"/>
                <a:cs typeface="Calibri"/>
                <a:sym typeface="Calibri"/>
              </a:rPr>
              <a:t>Tables </a:t>
            </a:r>
            <a:r>
              <a:rPr lang="es-ES" sz="2400" dirty="0" err="1">
                <a:latin typeface="Calibri"/>
                <a:ea typeface="Calibri"/>
                <a:cs typeface="Calibri"/>
                <a:sym typeface="Calibri"/>
              </a:rPr>
              <a:t>for</a:t>
            </a:r>
            <a:r>
              <a:rPr lang="es-ES" sz="2400" dirty="0">
                <a:latin typeface="Calibri"/>
                <a:ea typeface="Calibri"/>
                <a:cs typeface="Calibri"/>
                <a:sym typeface="Calibri"/>
              </a:rPr>
              <a:t> </a:t>
            </a:r>
            <a:r>
              <a:rPr lang="es-ES" sz="2400" dirty="0" err="1">
                <a:latin typeface="Calibri"/>
                <a:ea typeface="Calibri"/>
                <a:cs typeface="Calibri"/>
                <a:sym typeface="Calibri"/>
              </a:rPr>
              <a:t>users</a:t>
            </a:r>
            <a:r>
              <a:rPr lang="es-ES" sz="2400" dirty="0">
                <a:latin typeface="Calibri"/>
                <a:ea typeface="Calibri"/>
                <a:cs typeface="Calibri"/>
                <a:sym typeface="Calibri"/>
              </a:rPr>
              <a:t>, restaurants, </a:t>
            </a:r>
            <a:r>
              <a:rPr lang="es-ES" sz="2400" dirty="0" err="1">
                <a:latin typeface="Calibri"/>
                <a:ea typeface="Calibri"/>
                <a:cs typeface="Calibri"/>
                <a:sym typeface="Calibri"/>
              </a:rPr>
              <a:t>dishes</a:t>
            </a:r>
            <a:r>
              <a:rPr lang="es-ES" sz="2400" dirty="0">
                <a:latin typeface="Calibri"/>
                <a:ea typeface="Calibri"/>
                <a:cs typeface="Calibri"/>
                <a:sym typeface="Calibri"/>
              </a:rPr>
              <a:t>, and </a:t>
            </a:r>
            <a:r>
              <a:rPr lang="es-ES" sz="2400" dirty="0" err="1">
                <a:latin typeface="Calibri"/>
                <a:ea typeface="Calibri"/>
                <a:cs typeface="Calibri"/>
                <a:sym typeface="Calibri"/>
              </a:rPr>
              <a:t>orders</a:t>
            </a:r>
            <a:r>
              <a:rPr lang="es-ES" sz="2400" dirty="0">
                <a:latin typeface="Calibri"/>
                <a:ea typeface="Calibri"/>
                <a:cs typeface="Calibri"/>
                <a:sym typeface="Calibri"/>
              </a:rPr>
              <a:t>. </a:t>
            </a:r>
            <a:r>
              <a:rPr lang="es-ES" sz="2400" dirty="0" err="1">
                <a:latin typeface="Calibri"/>
                <a:ea typeface="Calibri"/>
                <a:cs typeface="Calibri"/>
                <a:sym typeface="Calibri"/>
              </a:rPr>
              <a:t>Orders</a:t>
            </a:r>
            <a:r>
              <a:rPr lang="es-ES" sz="2400" dirty="0">
                <a:latin typeface="Calibri"/>
                <a:ea typeface="Calibri"/>
                <a:cs typeface="Calibri"/>
                <a:sym typeface="Calibri"/>
              </a:rPr>
              <a:t> table </a:t>
            </a:r>
            <a:r>
              <a:rPr lang="es-ES" sz="2400" dirty="0" err="1">
                <a:latin typeface="Calibri"/>
                <a:ea typeface="Calibri"/>
                <a:cs typeface="Calibri"/>
                <a:sym typeface="Calibri"/>
              </a:rPr>
              <a:t>includes</a:t>
            </a:r>
            <a:r>
              <a:rPr lang="es-ES" sz="2400" dirty="0">
                <a:latin typeface="Calibri"/>
                <a:ea typeface="Calibri"/>
                <a:cs typeface="Calibri"/>
                <a:sym typeface="Calibri"/>
              </a:rPr>
              <a:t> </a:t>
            </a:r>
            <a:r>
              <a:rPr lang="es-ES" sz="2400" dirty="0" err="1">
                <a:latin typeface="Calibri"/>
                <a:ea typeface="Calibri"/>
                <a:cs typeface="Calibri"/>
                <a:sym typeface="Calibri"/>
              </a:rPr>
              <a:t>fields</a:t>
            </a:r>
            <a:r>
              <a:rPr lang="es-ES" sz="2400" dirty="0">
                <a:latin typeface="Calibri"/>
                <a:ea typeface="Calibri"/>
                <a:cs typeface="Calibri"/>
                <a:sym typeface="Calibri"/>
              </a:rPr>
              <a:t> </a:t>
            </a:r>
            <a:r>
              <a:rPr lang="es-ES" sz="2400" dirty="0" err="1">
                <a:latin typeface="Calibri"/>
                <a:ea typeface="Calibri"/>
                <a:cs typeface="Calibri"/>
                <a:sym typeface="Calibri"/>
              </a:rPr>
              <a:t>like</a:t>
            </a:r>
            <a:r>
              <a:rPr lang="es-ES" sz="2400" dirty="0">
                <a:latin typeface="Calibri"/>
                <a:ea typeface="Calibri"/>
                <a:cs typeface="Calibri"/>
                <a:sym typeface="Calibri"/>
              </a:rPr>
              <a:t> </a:t>
            </a:r>
            <a:r>
              <a:rPr lang="es-ES" sz="2400" dirty="0" err="1">
                <a:latin typeface="Calibri"/>
                <a:ea typeface="Calibri"/>
                <a:cs typeface="Calibri"/>
                <a:sym typeface="Calibri"/>
              </a:rPr>
              <a:t>payment</a:t>
            </a:r>
            <a:r>
              <a:rPr lang="es-ES" sz="2400" dirty="0">
                <a:latin typeface="Calibri"/>
                <a:ea typeface="Calibri"/>
                <a:cs typeface="Calibri"/>
                <a:sym typeface="Calibri"/>
              </a:rPr>
              <a:t> token and </a:t>
            </a:r>
            <a:r>
              <a:rPr lang="es-ES" sz="2400" dirty="0" err="1">
                <a:latin typeface="Calibri"/>
                <a:ea typeface="Calibri"/>
                <a:cs typeface="Calibri"/>
                <a:sym typeface="Calibri"/>
              </a:rPr>
              <a:t>charge</a:t>
            </a:r>
            <a:r>
              <a:rPr lang="es-ES" sz="2400" dirty="0">
                <a:latin typeface="Calibri"/>
                <a:ea typeface="Calibri"/>
                <a:cs typeface="Calibri"/>
                <a:sym typeface="Calibri"/>
              </a:rPr>
              <a:t> ID </a:t>
            </a:r>
            <a:r>
              <a:rPr lang="es-ES" sz="2400" dirty="0" err="1">
                <a:latin typeface="Calibri"/>
                <a:ea typeface="Calibri"/>
                <a:cs typeface="Calibri"/>
                <a:sym typeface="Calibri"/>
              </a:rPr>
              <a:t>for</a:t>
            </a:r>
            <a:r>
              <a:rPr lang="es-ES" sz="2400" dirty="0">
                <a:latin typeface="Calibri"/>
                <a:ea typeface="Calibri"/>
                <a:cs typeface="Calibri"/>
                <a:sym typeface="Calibri"/>
              </a:rPr>
              <a:t> </a:t>
            </a:r>
            <a:r>
              <a:rPr lang="es-ES" sz="2400" dirty="0" err="1">
                <a:latin typeface="Calibri"/>
                <a:ea typeface="Calibri"/>
                <a:cs typeface="Calibri"/>
                <a:sym typeface="Calibri"/>
              </a:rPr>
              <a:t>transaction</a:t>
            </a:r>
            <a:r>
              <a:rPr lang="es-ES" sz="2400" dirty="0">
                <a:latin typeface="Calibri"/>
                <a:ea typeface="Calibri"/>
                <a:cs typeface="Calibri"/>
                <a:sym typeface="Calibri"/>
              </a:rPr>
              <a:t> </a:t>
            </a:r>
            <a:r>
              <a:rPr lang="es-ES" sz="2400" dirty="0" err="1">
                <a:latin typeface="Calibri"/>
                <a:ea typeface="Calibri"/>
                <a:cs typeface="Calibri"/>
                <a:sym typeface="Calibri"/>
              </a:rPr>
              <a:t>traceability</a:t>
            </a:r>
            <a:r>
              <a:rPr lang="es-ES" sz="2400" b="1" dirty="0">
                <a:latin typeface="Calibri"/>
                <a:ea typeface="Calibri"/>
                <a:cs typeface="Calibri"/>
                <a:sym typeface="Calibri"/>
              </a:rPr>
              <a:t>.</a:t>
            </a:r>
          </a:p>
          <a:p>
            <a:pPr algn="just"/>
            <a:r>
              <a:rPr lang="es-ES" sz="2400" b="1" dirty="0" err="1">
                <a:latin typeface="Calibri"/>
                <a:cs typeface="Calibri"/>
                <a:sym typeface="Calibri"/>
              </a:rPr>
              <a:t>Challenges</a:t>
            </a:r>
            <a:r>
              <a:rPr lang="es-ES" sz="2400" b="1" dirty="0">
                <a:latin typeface="Calibri"/>
                <a:cs typeface="Calibri"/>
                <a:sym typeface="Calibri"/>
              </a:rPr>
              <a:t> and </a:t>
            </a:r>
            <a:r>
              <a:rPr lang="es-ES" sz="2400" b="1" dirty="0" err="1">
                <a:latin typeface="Calibri"/>
                <a:cs typeface="Calibri"/>
                <a:sym typeface="Calibri"/>
              </a:rPr>
              <a:t>Solutions</a:t>
            </a:r>
            <a:r>
              <a:rPr lang="es-ES" sz="2400" b="1" dirty="0">
                <a:latin typeface="Calibri"/>
                <a:cs typeface="Calibri"/>
                <a:sym typeface="Calibri"/>
              </a:rPr>
              <a:t>:</a:t>
            </a:r>
          </a:p>
          <a:p>
            <a:pPr marL="342900" lvl="0" indent="-342900" algn="just" rtl="0">
              <a:spcBef>
                <a:spcPts val="0"/>
              </a:spcBef>
              <a:spcAft>
                <a:spcPts val="0"/>
              </a:spcAft>
              <a:buFont typeface="Arial" panose="020B0604020202020204" pitchFamily="34" charset="0"/>
              <a:buChar char="•"/>
            </a:pPr>
            <a:r>
              <a:rPr lang="en-US" sz="2400" dirty="0">
                <a:latin typeface="Calibri"/>
                <a:ea typeface="Calibri"/>
                <a:cs typeface="Calibri"/>
                <a:sym typeface="Calibri"/>
              </a:rPr>
              <a:t>The main challenge was to change the configuration for MongoDB Atlas in the </a:t>
            </a:r>
            <a:r>
              <a:rPr lang="en-US" sz="2400" dirty="0" err="1">
                <a:latin typeface="Calibri"/>
                <a:ea typeface="Calibri"/>
                <a:cs typeface="Calibri"/>
                <a:sym typeface="Calibri"/>
              </a:rPr>
              <a:t>strapi</a:t>
            </a:r>
            <a:r>
              <a:rPr lang="en-US" sz="2400" dirty="0">
                <a:latin typeface="Calibri"/>
                <a:ea typeface="Calibri"/>
                <a:cs typeface="Calibri"/>
                <a:sym typeface="Calibri"/>
              </a:rPr>
              <a:t> </a:t>
            </a:r>
            <a:r>
              <a:rPr lang="en-US" sz="2400" dirty="0" err="1">
                <a:latin typeface="Calibri"/>
                <a:ea typeface="Calibri"/>
                <a:cs typeface="Calibri"/>
                <a:sym typeface="Calibri"/>
              </a:rPr>
              <a:t>database.js</a:t>
            </a:r>
            <a:endParaRPr lang="en-US" sz="2400" dirty="0">
              <a:latin typeface="Calibri"/>
              <a:ea typeface="Calibri"/>
              <a:cs typeface="Calibri"/>
              <a:sym typeface="Calibri"/>
            </a:endParaRPr>
          </a:p>
        </p:txBody>
      </p:sp>
    </p:spTree>
    <p:extLst>
      <p:ext uri="{BB962C8B-B14F-4D97-AF65-F5344CB8AC3E}">
        <p14:creationId xmlns:p14="http://schemas.microsoft.com/office/powerpoint/2010/main" val="1768155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8"/>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lt1"/>
                </a:solidFill>
                <a:latin typeface="Calibri"/>
                <a:ea typeface="Calibri"/>
                <a:cs typeface="Calibri"/>
                <a:sym typeface="Calibri"/>
              </a:rPr>
              <a:t>API</a:t>
            </a:r>
            <a:endParaRPr/>
          </a:p>
        </p:txBody>
      </p:sp>
      <p:pic>
        <p:nvPicPr>
          <p:cNvPr id="157" name="Google Shape;157;p8"/>
          <p:cNvPicPr preferRelativeResize="0"/>
          <p:nvPr/>
        </p:nvPicPr>
        <p:blipFill>
          <a:blip r:embed="rId3">
            <a:alphaModFix/>
          </a:blip>
          <a:stretch>
            <a:fillRect/>
          </a:stretch>
        </p:blipFill>
        <p:spPr>
          <a:xfrm>
            <a:off x="152400" y="2117229"/>
            <a:ext cx="11887201" cy="26235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lt1"/>
                </a:solidFill>
                <a:latin typeface="Calibri"/>
                <a:ea typeface="Calibri"/>
                <a:cs typeface="Calibri"/>
                <a:sym typeface="Calibri"/>
              </a:rPr>
              <a:t>API</a:t>
            </a:r>
            <a:endParaRPr dirty="0"/>
          </a:p>
        </p:txBody>
      </p:sp>
      <p:sp>
        <p:nvSpPr>
          <p:cNvPr id="3" name="Google Shape;140;gdf1256fa64_0_0">
            <a:extLst>
              <a:ext uri="{FF2B5EF4-FFF2-40B4-BE49-F238E27FC236}">
                <a16:creationId xmlns:a16="http://schemas.microsoft.com/office/drawing/2014/main" id="{DB05125C-0FCF-895F-6CFD-21399A05EAE1}"/>
              </a:ext>
            </a:extLst>
          </p:cNvPr>
          <p:cNvSpPr txBox="1"/>
          <p:nvPr/>
        </p:nvSpPr>
        <p:spPr>
          <a:xfrm>
            <a:off x="733400" y="1492550"/>
            <a:ext cx="10544200" cy="276995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2400" b="1" dirty="0" err="1">
                <a:latin typeface="Calibri"/>
                <a:ea typeface="Calibri"/>
                <a:cs typeface="Calibri"/>
                <a:sym typeface="Calibri"/>
              </a:rPr>
              <a:t>GraphQL</a:t>
            </a:r>
            <a:r>
              <a:rPr lang="es-ES" sz="2400" b="1" dirty="0">
                <a:latin typeface="Calibri"/>
                <a:ea typeface="Calibri"/>
                <a:cs typeface="Calibri"/>
                <a:sym typeface="Calibri"/>
              </a:rPr>
              <a:t> </a:t>
            </a:r>
            <a:r>
              <a:rPr lang="es-ES" sz="2400" b="1" dirty="0" err="1">
                <a:latin typeface="Calibri"/>
                <a:ea typeface="Calibri"/>
                <a:cs typeface="Calibri"/>
                <a:sym typeface="Calibri"/>
              </a:rPr>
              <a:t>Integration</a:t>
            </a:r>
            <a:r>
              <a:rPr lang="es-ES" sz="2400" b="1" dirty="0">
                <a:latin typeface="Calibri"/>
                <a:ea typeface="Calibri"/>
                <a:cs typeface="Calibri"/>
                <a:sym typeface="Calibri"/>
              </a:rPr>
              <a:t>:</a:t>
            </a:r>
          </a:p>
          <a:p>
            <a:pPr marL="342900" lvl="0" indent="-342900" algn="just" rtl="0">
              <a:spcBef>
                <a:spcPts val="0"/>
              </a:spcBef>
              <a:spcAft>
                <a:spcPts val="0"/>
              </a:spcAft>
              <a:buFont typeface="Arial" panose="020B0604020202020204" pitchFamily="34" charset="0"/>
              <a:buChar char="•"/>
            </a:pPr>
            <a:r>
              <a:rPr lang="es-ES" sz="2400" dirty="0" err="1">
                <a:latin typeface="Calibri"/>
                <a:ea typeface="Calibri"/>
                <a:cs typeface="Calibri"/>
                <a:sym typeface="Calibri"/>
              </a:rPr>
              <a:t>Strapi's</a:t>
            </a:r>
            <a:r>
              <a:rPr lang="es-ES" sz="2400" dirty="0">
                <a:latin typeface="Calibri"/>
                <a:ea typeface="Calibri"/>
                <a:cs typeface="Calibri"/>
                <a:sym typeface="Calibri"/>
              </a:rPr>
              <a:t> </a:t>
            </a:r>
            <a:r>
              <a:rPr lang="es-ES" sz="2400" dirty="0" err="1">
                <a:latin typeface="Calibri"/>
                <a:ea typeface="Calibri"/>
                <a:cs typeface="Calibri"/>
                <a:sym typeface="Calibri"/>
              </a:rPr>
              <a:t>built</a:t>
            </a:r>
            <a:r>
              <a:rPr lang="es-ES" sz="2400" dirty="0">
                <a:latin typeface="Calibri"/>
                <a:ea typeface="Calibri"/>
                <a:cs typeface="Calibri"/>
                <a:sym typeface="Calibri"/>
              </a:rPr>
              <a:t>-in </a:t>
            </a:r>
            <a:r>
              <a:rPr lang="es-ES" sz="2400" dirty="0" err="1">
                <a:latin typeface="Calibri"/>
                <a:ea typeface="Calibri"/>
                <a:cs typeface="Calibri"/>
                <a:sym typeface="Calibri"/>
              </a:rPr>
              <a:t>GraphQL</a:t>
            </a:r>
            <a:r>
              <a:rPr lang="es-ES" sz="2400" dirty="0">
                <a:latin typeface="Calibri"/>
                <a:ea typeface="Calibri"/>
                <a:cs typeface="Calibri"/>
                <a:sym typeface="Calibri"/>
              </a:rPr>
              <a:t> plugin (</a:t>
            </a:r>
            <a:r>
              <a:rPr lang="es-ES" sz="2400" dirty="0" err="1">
                <a:latin typeface="Calibri"/>
                <a:ea typeface="Calibri"/>
                <a:cs typeface="Calibri"/>
                <a:sym typeface="Calibri"/>
              </a:rPr>
              <a:t>version</a:t>
            </a:r>
            <a:r>
              <a:rPr lang="es-ES" sz="2400" dirty="0">
                <a:latin typeface="Calibri"/>
                <a:ea typeface="Calibri"/>
                <a:cs typeface="Calibri"/>
                <a:sym typeface="Calibri"/>
              </a:rPr>
              <a:t> 3.6.8) </a:t>
            </a:r>
            <a:r>
              <a:rPr lang="es-ES" sz="2400" dirty="0" err="1">
                <a:latin typeface="Calibri"/>
                <a:ea typeface="Calibri"/>
                <a:cs typeface="Calibri"/>
                <a:sym typeface="Calibri"/>
              </a:rPr>
              <a:t>automates</a:t>
            </a:r>
            <a:r>
              <a:rPr lang="es-ES" sz="2400" dirty="0">
                <a:latin typeface="Calibri"/>
                <a:ea typeface="Calibri"/>
                <a:cs typeface="Calibri"/>
                <a:sym typeface="Calibri"/>
              </a:rPr>
              <a:t> </a:t>
            </a:r>
            <a:r>
              <a:rPr lang="es-ES" sz="2400" dirty="0" err="1">
                <a:latin typeface="Calibri"/>
                <a:ea typeface="Calibri"/>
                <a:cs typeface="Calibri"/>
                <a:sym typeface="Calibri"/>
              </a:rPr>
              <a:t>the</a:t>
            </a:r>
            <a:r>
              <a:rPr lang="es-ES" sz="2400" dirty="0">
                <a:latin typeface="Calibri"/>
                <a:ea typeface="Calibri"/>
                <a:cs typeface="Calibri"/>
                <a:sym typeface="Calibri"/>
              </a:rPr>
              <a:t> </a:t>
            </a:r>
            <a:r>
              <a:rPr lang="es-ES" sz="2400" dirty="0" err="1">
                <a:latin typeface="Calibri"/>
                <a:ea typeface="Calibri"/>
                <a:cs typeface="Calibri"/>
                <a:sym typeface="Calibri"/>
              </a:rPr>
              <a:t>creation</a:t>
            </a:r>
            <a:r>
              <a:rPr lang="es-ES" sz="2400" dirty="0">
                <a:latin typeface="Calibri"/>
                <a:ea typeface="Calibri"/>
                <a:cs typeface="Calibri"/>
                <a:sym typeface="Calibri"/>
              </a:rPr>
              <a:t> </a:t>
            </a:r>
            <a:r>
              <a:rPr lang="es-ES" sz="2400" dirty="0" err="1">
                <a:latin typeface="Calibri"/>
                <a:ea typeface="Calibri"/>
                <a:cs typeface="Calibri"/>
                <a:sym typeface="Calibri"/>
              </a:rPr>
              <a:t>of</a:t>
            </a:r>
            <a:r>
              <a:rPr lang="es-ES" sz="2400" dirty="0">
                <a:latin typeface="Calibri"/>
                <a:ea typeface="Calibri"/>
                <a:cs typeface="Calibri"/>
                <a:sym typeface="Calibri"/>
              </a:rPr>
              <a:t> a </a:t>
            </a:r>
            <a:r>
              <a:rPr lang="es-ES" sz="2400" dirty="0" err="1">
                <a:latin typeface="Calibri"/>
                <a:ea typeface="Calibri"/>
                <a:cs typeface="Calibri"/>
                <a:sym typeface="Calibri"/>
              </a:rPr>
              <a:t>GraphQL</a:t>
            </a:r>
            <a:r>
              <a:rPr lang="es-ES" sz="2400" dirty="0">
                <a:latin typeface="Calibri"/>
                <a:ea typeface="Calibri"/>
                <a:cs typeface="Calibri"/>
                <a:sym typeface="Calibri"/>
              </a:rPr>
              <a:t> </a:t>
            </a:r>
            <a:r>
              <a:rPr lang="es-ES" sz="2400" dirty="0" err="1">
                <a:latin typeface="Calibri"/>
                <a:ea typeface="Calibri"/>
                <a:cs typeface="Calibri"/>
                <a:sym typeface="Calibri"/>
              </a:rPr>
              <a:t>schema</a:t>
            </a:r>
            <a:r>
              <a:rPr lang="es-ES" sz="2400" dirty="0">
                <a:latin typeface="Calibri"/>
                <a:ea typeface="Calibri"/>
                <a:cs typeface="Calibri"/>
                <a:sym typeface="Calibri"/>
              </a:rPr>
              <a:t> </a:t>
            </a:r>
            <a:r>
              <a:rPr lang="es-ES" sz="2400" dirty="0" err="1">
                <a:latin typeface="Calibri"/>
                <a:ea typeface="Calibri"/>
                <a:cs typeface="Calibri"/>
                <a:sym typeface="Calibri"/>
              </a:rPr>
              <a:t>based</a:t>
            </a:r>
            <a:r>
              <a:rPr lang="es-ES" sz="2400" dirty="0">
                <a:latin typeface="Calibri"/>
                <a:ea typeface="Calibri"/>
                <a:cs typeface="Calibri"/>
                <a:sym typeface="Calibri"/>
              </a:rPr>
              <a:t> </a:t>
            </a:r>
            <a:r>
              <a:rPr lang="es-ES" sz="2400" dirty="0" err="1">
                <a:latin typeface="Calibri"/>
                <a:ea typeface="Calibri"/>
                <a:cs typeface="Calibri"/>
                <a:sym typeface="Calibri"/>
              </a:rPr>
              <a:t>on</a:t>
            </a:r>
            <a:r>
              <a:rPr lang="es-ES" sz="2400" dirty="0">
                <a:latin typeface="Calibri"/>
                <a:ea typeface="Calibri"/>
                <a:cs typeface="Calibri"/>
                <a:sym typeface="Calibri"/>
              </a:rPr>
              <a:t> </a:t>
            </a:r>
            <a:r>
              <a:rPr lang="es-ES" sz="2400" dirty="0" err="1">
                <a:latin typeface="Calibri"/>
                <a:ea typeface="Calibri"/>
                <a:cs typeface="Calibri"/>
                <a:sym typeface="Calibri"/>
              </a:rPr>
              <a:t>our</a:t>
            </a:r>
            <a:r>
              <a:rPr lang="es-ES" sz="2400" dirty="0">
                <a:latin typeface="Calibri"/>
                <a:ea typeface="Calibri"/>
                <a:cs typeface="Calibri"/>
                <a:sym typeface="Calibri"/>
              </a:rPr>
              <a:t> </a:t>
            </a:r>
            <a:r>
              <a:rPr lang="es-ES" sz="2400" dirty="0" err="1">
                <a:latin typeface="Calibri"/>
                <a:ea typeface="Calibri"/>
                <a:cs typeface="Calibri"/>
                <a:sym typeface="Calibri"/>
              </a:rPr>
              <a:t>models</a:t>
            </a:r>
            <a:r>
              <a:rPr lang="es-ES" sz="2400" dirty="0">
                <a:latin typeface="Calibri"/>
                <a:ea typeface="Calibri"/>
                <a:cs typeface="Calibri"/>
                <a:sym typeface="Calibri"/>
              </a:rPr>
              <a:t>, </a:t>
            </a:r>
            <a:r>
              <a:rPr lang="es-ES" sz="2400" dirty="0" err="1">
                <a:latin typeface="Calibri"/>
                <a:ea typeface="Calibri"/>
                <a:cs typeface="Calibri"/>
                <a:sym typeface="Calibri"/>
              </a:rPr>
              <a:t>enabling</a:t>
            </a:r>
            <a:r>
              <a:rPr lang="es-ES" sz="2400" dirty="0">
                <a:latin typeface="Calibri"/>
                <a:ea typeface="Calibri"/>
                <a:cs typeface="Calibri"/>
                <a:sym typeface="Calibri"/>
              </a:rPr>
              <a:t> </a:t>
            </a:r>
            <a:r>
              <a:rPr lang="es-ES" sz="2400" dirty="0" err="1">
                <a:latin typeface="Calibri"/>
                <a:ea typeface="Calibri"/>
                <a:cs typeface="Calibri"/>
                <a:sym typeface="Calibri"/>
              </a:rPr>
              <a:t>sophisticated</a:t>
            </a:r>
            <a:r>
              <a:rPr lang="es-ES" sz="2400" dirty="0">
                <a:latin typeface="Calibri"/>
                <a:ea typeface="Calibri"/>
                <a:cs typeface="Calibri"/>
                <a:sym typeface="Calibri"/>
              </a:rPr>
              <a:t> </a:t>
            </a:r>
            <a:r>
              <a:rPr lang="es-ES" sz="2400" dirty="0" err="1">
                <a:latin typeface="Calibri"/>
                <a:ea typeface="Calibri"/>
                <a:cs typeface="Calibri"/>
                <a:sym typeface="Calibri"/>
              </a:rPr>
              <a:t>query</a:t>
            </a:r>
            <a:r>
              <a:rPr lang="es-ES" sz="2400" dirty="0">
                <a:latin typeface="Calibri"/>
                <a:ea typeface="Calibri"/>
                <a:cs typeface="Calibri"/>
                <a:sym typeface="Calibri"/>
              </a:rPr>
              <a:t> </a:t>
            </a:r>
            <a:r>
              <a:rPr lang="es-ES" sz="2400" dirty="0" err="1">
                <a:latin typeface="Calibri"/>
                <a:ea typeface="Calibri"/>
                <a:cs typeface="Calibri"/>
                <a:sym typeface="Calibri"/>
              </a:rPr>
              <a:t>capabilities</a:t>
            </a:r>
            <a:r>
              <a:rPr lang="es-ES" sz="2400" dirty="0">
                <a:latin typeface="Calibri"/>
                <a:ea typeface="Calibri"/>
                <a:cs typeface="Calibri"/>
                <a:sym typeface="Calibri"/>
              </a:rPr>
              <a:t>.</a:t>
            </a:r>
          </a:p>
          <a:p>
            <a:pPr algn="just"/>
            <a:r>
              <a:rPr lang="es-ES" sz="2400" b="1" dirty="0" err="1">
                <a:latin typeface="Calibri"/>
                <a:cs typeface="Calibri"/>
                <a:sym typeface="Calibri"/>
              </a:rPr>
              <a:t>Challenges</a:t>
            </a:r>
            <a:r>
              <a:rPr lang="es-ES" sz="2400" b="1" dirty="0">
                <a:latin typeface="Calibri"/>
                <a:cs typeface="Calibri"/>
                <a:sym typeface="Calibri"/>
              </a:rPr>
              <a:t> and </a:t>
            </a:r>
            <a:r>
              <a:rPr lang="es-ES" sz="2400" b="1" dirty="0" err="1">
                <a:latin typeface="Calibri"/>
                <a:cs typeface="Calibri"/>
                <a:sym typeface="Calibri"/>
              </a:rPr>
              <a:t>Solutions</a:t>
            </a:r>
            <a:r>
              <a:rPr lang="es-ES" sz="2400" b="1" dirty="0">
                <a:latin typeface="Calibri"/>
                <a:cs typeface="Calibri"/>
                <a:sym typeface="Calibri"/>
              </a:rPr>
              <a:t>:</a:t>
            </a:r>
          </a:p>
          <a:p>
            <a:pPr marL="342900" lvl="0" indent="-342900" algn="just" rtl="0">
              <a:spcBef>
                <a:spcPts val="0"/>
              </a:spcBef>
              <a:spcAft>
                <a:spcPts val="0"/>
              </a:spcAft>
              <a:buFont typeface="Arial" panose="020B0604020202020204" pitchFamily="34" charset="0"/>
              <a:buChar char="•"/>
            </a:pPr>
            <a:r>
              <a:rPr lang="en-US" sz="2400" dirty="0">
                <a:latin typeface="Calibri"/>
                <a:ea typeface="Calibri"/>
                <a:cs typeface="Calibri"/>
                <a:sym typeface="Calibri"/>
              </a:rPr>
              <a:t>Having the correct URL’s for the database and to establish the required </a:t>
            </a:r>
            <a:r>
              <a:rPr lang="en-US" sz="2400" dirty="0" err="1">
                <a:latin typeface="Calibri"/>
                <a:ea typeface="Calibri"/>
                <a:cs typeface="Calibri"/>
                <a:sym typeface="Calibri"/>
              </a:rPr>
              <a:t>permisions</a:t>
            </a:r>
            <a:r>
              <a:rPr lang="en-US" sz="2400" dirty="0">
                <a:latin typeface="Calibri"/>
                <a:ea typeface="Calibri"/>
                <a:cs typeface="Calibri"/>
                <a:sym typeface="Calibri"/>
              </a:rPr>
              <a:t> in </a:t>
            </a:r>
            <a:r>
              <a:rPr lang="en-US" sz="2400" dirty="0" err="1">
                <a:latin typeface="Calibri"/>
                <a:ea typeface="Calibri"/>
                <a:cs typeface="Calibri"/>
                <a:sym typeface="Calibri"/>
              </a:rPr>
              <a:t>strapi</a:t>
            </a:r>
            <a:r>
              <a:rPr lang="en-US" sz="2400" dirty="0">
                <a:latin typeface="Calibri"/>
                <a:ea typeface="Calibri"/>
                <a:cs typeface="Calibri"/>
                <a:sym typeface="Calibri"/>
              </a:rPr>
              <a:t> to query data or create orders</a:t>
            </a:r>
          </a:p>
        </p:txBody>
      </p:sp>
    </p:spTree>
    <p:extLst>
      <p:ext uri="{BB962C8B-B14F-4D97-AF65-F5344CB8AC3E}">
        <p14:creationId xmlns:p14="http://schemas.microsoft.com/office/powerpoint/2010/main" val="3888035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9"/>
          <p:cNvSpPr txBox="1"/>
          <p:nvPr/>
        </p:nvSpPr>
        <p:spPr>
          <a:xfrm>
            <a:off x="752632" y="4904655"/>
            <a:ext cx="106867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a:solidFill>
                  <a:schemeClr val="lt1"/>
                </a:solidFill>
                <a:latin typeface="Calibri"/>
                <a:ea typeface="Calibri"/>
                <a:cs typeface="Calibri"/>
                <a:sym typeface="Calibri"/>
              </a:rPr>
              <a:t>Part 3: Deployment, Additional Features, App Demonstration, Reflection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lt1"/>
                </a:solidFill>
                <a:latin typeface="Calibri"/>
                <a:ea typeface="Calibri"/>
                <a:cs typeface="Calibri"/>
                <a:sym typeface="Calibri"/>
              </a:rPr>
              <a:t>Deployment</a:t>
            </a:r>
            <a:endParaRPr/>
          </a:p>
        </p:txBody>
      </p:sp>
      <p:pic>
        <p:nvPicPr>
          <p:cNvPr id="5122" name="Picture 2">
            <a:extLst>
              <a:ext uri="{FF2B5EF4-FFF2-40B4-BE49-F238E27FC236}">
                <a16:creationId xmlns:a16="http://schemas.microsoft.com/office/drawing/2014/main" id="{301FF6F2-79E6-5232-6768-1A8E93E8C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727" y="2138293"/>
            <a:ext cx="45720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ongoDB launches Atlas, its new database-as-a-service offering | TechCrunch">
            <a:extLst>
              <a:ext uri="{FF2B5EF4-FFF2-40B4-BE49-F238E27FC236}">
                <a16:creationId xmlns:a16="http://schemas.microsoft.com/office/drawing/2014/main" id="{6E5EABEA-9932-7498-F781-350386AB7D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375" b="14132"/>
          <a:stretch/>
        </p:blipFill>
        <p:spPr bwMode="auto">
          <a:xfrm>
            <a:off x="3769726" y="3804714"/>
            <a:ext cx="4652547" cy="16419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0" descr="Docker Vector SVG Icon (8) - SVG Repo">
            <a:extLst>
              <a:ext uri="{FF2B5EF4-FFF2-40B4-BE49-F238E27FC236}">
                <a16:creationId xmlns:a16="http://schemas.microsoft.com/office/drawing/2014/main" id="{DD8608CB-E578-65E7-6B7A-403BB06F4A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42" t="20072" r="8458" b="21078"/>
          <a:stretch/>
        </p:blipFill>
        <p:spPr bwMode="auto">
          <a:xfrm>
            <a:off x="7793828" y="3074812"/>
            <a:ext cx="739619" cy="538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lt1"/>
                </a:solidFill>
                <a:latin typeface="Calibri"/>
                <a:ea typeface="Calibri"/>
                <a:cs typeface="Calibri"/>
                <a:sym typeface="Calibri"/>
              </a:rPr>
              <a:t>Deployment</a:t>
            </a:r>
            <a:endParaRPr dirty="0"/>
          </a:p>
        </p:txBody>
      </p:sp>
      <p:sp>
        <p:nvSpPr>
          <p:cNvPr id="3" name="Google Shape;140;gdf1256fa64_0_0">
            <a:extLst>
              <a:ext uri="{FF2B5EF4-FFF2-40B4-BE49-F238E27FC236}">
                <a16:creationId xmlns:a16="http://schemas.microsoft.com/office/drawing/2014/main" id="{DB05125C-0FCF-895F-6CFD-21399A05EAE1}"/>
              </a:ext>
            </a:extLst>
          </p:cNvPr>
          <p:cNvSpPr txBox="1"/>
          <p:nvPr/>
        </p:nvSpPr>
        <p:spPr>
          <a:xfrm>
            <a:off x="733400" y="1492550"/>
            <a:ext cx="10544200" cy="276995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2400" b="1" dirty="0" err="1">
                <a:latin typeface="Calibri"/>
                <a:ea typeface="Calibri"/>
                <a:cs typeface="Calibri"/>
                <a:sym typeface="Calibri"/>
              </a:rPr>
              <a:t>Process</a:t>
            </a:r>
            <a:r>
              <a:rPr lang="es-ES" sz="2400" b="1" dirty="0">
                <a:latin typeface="Calibri"/>
                <a:ea typeface="Calibri"/>
                <a:cs typeface="Calibri"/>
                <a:sym typeface="Calibri"/>
              </a:rPr>
              <a:t>:</a:t>
            </a:r>
          </a:p>
          <a:p>
            <a:pPr marL="342900" lvl="0" indent="-342900" algn="just" rtl="0">
              <a:spcBef>
                <a:spcPts val="0"/>
              </a:spcBef>
              <a:spcAft>
                <a:spcPts val="0"/>
              </a:spcAft>
              <a:buFont typeface="Arial" panose="020B0604020202020204" pitchFamily="34" charset="0"/>
              <a:buChar char="•"/>
            </a:pPr>
            <a:r>
              <a:rPr lang="es-ES" sz="2400" dirty="0">
                <a:latin typeface="Calibri"/>
                <a:ea typeface="Calibri"/>
                <a:cs typeface="Calibri"/>
                <a:sym typeface="Calibri"/>
              </a:rPr>
              <a:t>Used Docker </a:t>
            </a:r>
            <a:r>
              <a:rPr lang="es-ES" sz="2400" dirty="0" err="1">
                <a:latin typeface="Calibri"/>
                <a:ea typeface="Calibri"/>
                <a:cs typeface="Calibri"/>
                <a:sym typeface="Calibri"/>
              </a:rPr>
              <a:t>to</a:t>
            </a:r>
            <a:r>
              <a:rPr lang="es-ES" sz="2400" dirty="0">
                <a:latin typeface="Calibri"/>
                <a:ea typeface="Calibri"/>
                <a:cs typeface="Calibri"/>
                <a:sym typeface="Calibri"/>
              </a:rPr>
              <a:t> </a:t>
            </a:r>
            <a:r>
              <a:rPr lang="es-ES" sz="2400" dirty="0" err="1">
                <a:latin typeface="Calibri"/>
                <a:ea typeface="Calibri"/>
                <a:cs typeface="Calibri"/>
                <a:sym typeface="Calibri"/>
              </a:rPr>
              <a:t>containerize</a:t>
            </a:r>
            <a:r>
              <a:rPr lang="es-ES" sz="2400" dirty="0">
                <a:latin typeface="Calibri"/>
                <a:ea typeface="Calibri"/>
                <a:cs typeface="Calibri"/>
                <a:sym typeface="Calibri"/>
              </a:rPr>
              <a:t> </a:t>
            </a:r>
            <a:r>
              <a:rPr lang="es-ES" sz="2400" dirty="0" err="1">
                <a:latin typeface="Calibri"/>
                <a:ea typeface="Calibri"/>
                <a:cs typeface="Calibri"/>
                <a:sym typeface="Calibri"/>
              </a:rPr>
              <a:t>the</a:t>
            </a:r>
            <a:r>
              <a:rPr lang="es-ES" sz="2400" dirty="0">
                <a:latin typeface="Calibri"/>
                <a:ea typeface="Calibri"/>
                <a:cs typeface="Calibri"/>
                <a:sym typeface="Calibri"/>
              </a:rPr>
              <a:t> </a:t>
            </a:r>
            <a:r>
              <a:rPr lang="es-ES" sz="2400" dirty="0" err="1">
                <a:latin typeface="Calibri"/>
                <a:ea typeface="Calibri"/>
                <a:cs typeface="Calibri"/>
                <a:sym typeface="Calibri"/>
              </a:rPr>
              <a:t>front-end</a:t>
            </a:r>
            <a:r>
              <a:rPr lang="es-ES" sz="2400" dirty="0">
                <a:latin typeface="Calibri"/>
                <a:ea typeface="Calibri"/>
                <a:cs typeface="Calibri"/>
                <a:sym typeface="Calibri"/>
              </a:rPr>
              <a:t>, back-</a:t>
            </a:r>
            <a:r>
              <a:rPr lang="es-ES" sz="2400" dirty="0" err="1">
                <a:latin typeface="Calibri"/>
                <a:ea typeface="Calibri"/>
                <a:cs typeface="Calibri"/>
                <a:sym typeface="Calibri"/>
              </a:rPr>
              <a:t>end</a:t>
            </a:r>
            <a:r>
              <a:rPr lang="es-ES" sz="2400" dirty="0">
                <a:latin typeface="Calibri"/>
                <a:ea typeface="Calibri"/>
                <a:cs typeface="Calibri"/>
                <a:sym typeface="Calibri"/>
              </a:rPr>
              <a:t>, and MongoDB </a:t>
            </a:r>
            <a:r>
              <a:rPr lang="es-ES" sz="2400" dirty="0" err="1">
                <a:latin typeface="Calibri"/>
                <a:ea typeface="Calibri"/>
                <a:cs typeface="Calibri"/>
                <a:sym typeface="Calibri"/>
              </a:rPr>
              <a:t>setup</a:t>
            </a:r>
            <a:r>
              <a:rPr lang="es-ES" sz="2400" dirty="0">
                <a:latin typeface="Calibri"/>
                <a:ea typeface="Calibri"/>
                <a:cs typeface="Calibri"/>
                <a:sym typeface="Calibri"/>
              </a:rPr>
              <a:t>. </a:t>
            </a:r>
            <a:r>
              <a:rPr lang="es-ES" sz="2400" dirty="0" err="1">
                <a:latin typeface="Calibri"/>
                <a:ea typeface="Calibri"/>
                <a:cs typeface="Calibri"/>
                <a:sym typeface="Calibri"/>
              </a:rPr>
              <a:t>Deployed</a:t>
            </a:r>
            <a:r>
              <a:rPr lang="es-ES" sz="2400" dirty="0">
                <a:latin typeface="Calibri"/>
                <a:ea typeface="Calibri"/>
                <a:cs typeface="Calibri"/>
                <a:sym typeface="Calibri"/>
              </a:rPr>
              <a:t> </a:t>
            </a:r>
            <a:r>
              <a:rPr lang="es-ES" sz="2400" dirty="0" err="1">
                <a:latin typeface="Calibri"/>
                <a:ea typeface="Calibri"/>
                <a:cs typeface="Calibri"/>
                <a:sym typeface="Calibri"/>
              </a:rPr>
              <a:t>to</a:t>
            </a:r>
            <a:r>
              <a:rPr lang="es-ES" sz="2400" dirty="0">
                <a:latin typeface="Calibri"/>
                <a:ea typeface="Calibri"/>
                <a:cs typeface="Calibri"/>
                <a:sym typeface="Calibri"/>
              </a:rPr>
              <a:t> </a:t>
            </a:r>
            <a:r>
              <a:rPr lang="es-ES" sz="2400" dirty="0" err="1">
                <a:latin typeface="Calibri"/>
                <a:ea typeface="Calibri"/>
                <a:cs typeface="Calibri"/>
                <a:sym typeface="Calibri"/>
              </a:rPr>
              <a:t>Heroku</a:t>
            </a:r>
            <a:r>
              <a:rPr lang="es-ES" sz="2400" dirty="0">
                <a:latin typeface="Calibri"/>
                <a:ea typeface="Calibri"/>
                <a:cs typeface="Calibri"/>
                <a:sym typeface="Calibri"/>
              </a:rPr>
              <a:t> </a:t>
            </a:r>
            <a:r>
              <a:rPr lang="es-ES" sz="2400" dirty="0" err="1">
                <a:latin typeface="Calibri"/>
                <a:ea typeface="Calibri"/>
                <a:cs typeface="Calibri"/>
                <a:sym typeface="Calibri"/>
              </a:rPr>
              <a:t>but</a:t>
            </a:r>
            <a:r>
              <a:rPr lang="es-ES" sz="2400" dirty="0">
                <a:latin typeface="Calibri"/>
                <a:ea typeface="Calibri"/>
                <a:cs typeface="Calibri"/>
                <a:sym typeface="Calibri"/>
              </a:rPr>
              <a:t> </a:t>
            </a:r>
            <a:r>
              <a:rPr lang="es-ES" sz="2400" dirty="0" err="1">
                <a:latin typeface="Calibri"/>
                <a:ea typeface="Calibri"/>
                <a:cs typeface="Calibri"/>
                <a:sym typeface="Calibri"/>
              </a:rPr>
              <a:t>faced</a:t>
            </a:r>
            <a:r>
              <a:rPr lang="es-ES" sz="2400" dirty="0">
                <a:latin typeface="Calibri"/>
                <a:ea typeface="Calibri"/>
                <a:cs typeface="Calibri"/>
                <a:sym typeface="Calibri"/>
              </a:rPr>
              <a:t> </a:t>
            </a:r>
            <a:r>
              <a:rPr lang="es-ES" sz="2400" dirty="0" err="1">
                <a:latin typeface="Calibri"/>
                <a:ea typeface="Calibri"/>
                <a:cs typeface="Calibri"/>
                <a:sym typeface="Calibri"/>
              </a:rPr>
              <a:t>challenges</a:t>
            </a:r>
            <a:r>
              <a:rPr lang="es-ES" sz="2400" dirty="0">
                <a:latin typeface="Calibri"/>
                <a:ea typeface="Calibri"/>
                <a:cs typeface="Calibri"/>
                <a:sym typeface="Calibri"/>
              </a:rPr>
              <a:t> </a:t>
            </a:r>
            <a:r>
              <a:rPr lang="es-ES" sz="2400" dirty="0" err="1">
                <a:latin typeface="Calibri"/>
                <a:ea typeface="Calibri"/>
                <a:cs typeface="Calibri"/>
                <a:sym typeface="Calibri"/>
              </a:rPr>
              <a:t>with</a:t>
            </a:r>
            <a:r>
              <a:rPr lang="es-ES" sz="2400" dirty="0">
                <a:latin typeface="Calibri"/>
                <a:ea typeface="Calibri"/>
                <a:cs typeface="Calibri"/>
                <a:sym typeface="Calibri"/>
              </a:rPr>
              <a:t> MongoDB </a:t>
            </a:r>
            <a:r>
              <a:rPr lang="es-ES" sz="2400" dirty="0" err="1">
                <a:latin typeface="Calibri"/>
                <a:ea typeface="Calibri"/>
                <a:cs typeface="Calibri"/>
                <a:sym typeface="Calibri"/>
              </a:rPr>
              <a:t>persistence</a:t>
            </a:r>
            <a:r>
              <a:rPr lang="es-ES" sz="2400" dirty="0">
                <a:latin typeface="Calibri"/>
                <a:ea typeface="Calibri"/>
                <a:cs typeface="Calibri"/>
                <a:sym typeface="Calibri"/>
              </a:rPr>
              <a:t>.</a:t>
            </a:r>
          </a:p>
          <a:p>
            <a:pPr marL="0" lvl="0" indent="0" algn="just" rtl="0">
              <a:spcBef>
                <a:spcPts val="0"/>
              </a:spcBef>
              <a:spcAft>
                <a:spcPts val="0"/>
              </a:spcAft>
              <a:buNone/>
            </a:pPr>
            <a:r>
              <a:rPr lang="es-ES" sz="2400" b="1" dirty="0" err="1">
                <a:latin typeface="Calibri"/>
                <a:ea typeface="Calibri"/>
                <a:cs typeface="Calibri"/>
                <a:sym typeface="Calibri"/>
              </a:rPr>
              <a:t>Solution</a:t>
            </a:r>
            <a:r>
              <a:rPr lang="es-ES" sz="2400" b="1" dirty="0">
                <a:latin typeface="Calibri"/>
                <a:ea typeface="Calibri"/>
                <a:cs typeface="Calibri"/>
                <a:sym typeface="Calibri"/>
              </a:rPr>
              <a:t>:</a:t>
            </a:r>
          </a:p>
          <a:p>
            <a:pPr marL="342900" lvl="0" indent="-342900" algn="just" rtl="0">
              <a:spcBef>
                <a:spcPts val="0"/>
              </a:spcBef>
              <a:spcAft>
                <a:spcPts val="0"/>
              </a:spcAft>
              <a:buFont typeface="Arial" panose="020B0604020202020204" pitchFamily="34" charset="0"/>
              <a:buChar char="•"/>
            </a:pPr>
            <a:r>
              <a:rPr lang="es-ES" sz="2400" dirty="0" err="1">
                <a:latin typeface="Calibri"/>
                <a:ea typeface="Calibri"/>
                <a:cs typeface="Calibri"/>
                <a:sym typeface="Calibri"/>
              </a:rPr>
              <a:t>Switched</a:t>
            </a:r>
            <a:r>
              <a:rPr lang="es-ES" sz="2400" dirty="0">
                <a:latin typeface="Calibri"/>
                <a:ea typeface="Calibri"/>
                <a:cs typeface="Calibri"/>
                <a:sym typeface="Calibri"/>
              </a:rPr>
              <a:t> </a:t>
            </a:r>
            <a:r>
              <a:rPr lang="es-ES" sz="2400" dirty="0" err="1">
                <a:latin typeface="Calibri"/>
                <a:ea typeface="Calibri"/>
                <a:cs typeface="Calibri"/>
                <a:sym typeface="Calibri"/>
              </a:rPr>
              <a:t>to</a:t>
            </a:r>
            <a:r>
              <a:rPr lang="es-ES" sz="2400" dirty="0">
                <a:latin typeface="Calibri"/>
                <a:ea typeface="Calibri"/>
                <a:cs typeface="Calibri"/>
                <a:sym typeface="Calibri"/>
              </a:rPr>
              <a:t> MongoDB Atlas </a:t>
            </a:r>
            <a:r>
              <a:rPr lang="es-ES" sz="2400" dirty="0" err="1">
                <a:latin typeface="Calibri"/>
                <a:ea typeface="Calibri"/>
                <a:cs typeface="Calibri"/>
                <a:sym typeface="Calibri"/>
              </a:rPr>
              <a:t>due</a:t>
            </a:r>
            <a:r>
              <a:rPr lang="es-ES" sz="2400" dirty="0">
                <a:latin typeface="Calibri"/>
                <a:ea typeface="Calibri"/>
                <a:cs typeface="Calibri"/>
                <a:sym typeface="Calibri"/>
              </a:rPr>
              <a:t> </a:t>
            </a:r>
            <a:r>
              <a:rPr lang="es-ES" sz="2400" dirty="0" err="1">
                <a:latin typeface="Calibri"/>
                <a:ea typeface="Calibri"/>
                <a:cs typeface="Calibri"/>
                <a:sym typeface="Calibri"/>
              </a:rPr>
              <a:t>to</a:t>
            </a:r>
            <a:r>
              <a:rPr lang="es-ES" sz="2400" dirty="0">
                <a:latin typeface="Calibri"/>
                <a:ea typeface="Calibri"/>
                <a:cs typeface="Calibri"/>
                <a:sym typeface="Calibri"/>
              </a:rPr>
              <a:t> </a:t>
            </a:r>
            <a:r>
              <a:rPr lang="es-ES" sz="2400" dirty="0" err="1">
                <a:latin typeface="Calibri"/>
                <a:ea typeface="Calibri"/>
                <a:cs typeface="Calibri"/>
                <a:sym typeface="Calibri"/>
              </a:rPr>
              <a:t>Heroku’s</a:t>
            </a:r>
            <a:r>
              <a:rPr lang="es-ES" sz="2400" dirty="0">
                <a:latin typeface="Calibri"/>
                <a:ea typeface="Calibri"/>
                <a:cs typeface="Calibri"/>
                <a:sym typeface="Calibri"/>
              </a:rPr>
              <a:t> </a:t>
            </a:r>
            <a:r>
              <a:rPr lang="es-ES" sz="2400" dirty="0" err="1">
                <a:latin typeface="Calibri"/>
                <a:ea typeface="Calibri"/>
                <a:cs typeface="Calibri"/>
                <a:sym typeface="Calibri"/>
              </a:rPr>
              <a:t>lack</a:t>
            </a:r>
            <a:r>
              <a:rPr lang="es-ES" sz="2400" dirty="0">
                <a:latin typeface="Calibri"/>
                <a:ea typeface="Calibri"/>
                <a:cs typeface="Calibri"/>
                <a:sym typeface="Calibri"/>
              </a:rPr>
              <a:t> </a:t>
            </a:r>
            <a:r>
              <a:rPr lang="es-ES" sz="2400" dirty="0" err="1">
                <a:latin typeface="Calibri"/>
                <a:ea typeface="Calibri"/>
                <a:cs typeface="Calibri"/>
                <a:sym typeface="Calibri"/>
              </a:rPr>
              <a:t>of</a:t>
            </a:r>
            <a:r>
              <a:rPr lang="es-ES" sz="2400" dirty="0">
                <a:latin typeface="Calibri"/>
                <a:ea typeface="Calibri"/>
                <a:cs typeface="Calibri"/>
                <a:sym typeface="Calibri"/>
              </a:rPr>
              <a:t> </a:t>
            </a:r>
            <a:r>
              <a:rPr lang="es-ES" sz="2400" dirty="0" err="1">
                <a:latin typeface="Calibri"/>
                <a:ea typeface="Calibri"/>
                <a:cs typeface="Calibri"/>
                <a:sym typeface="Calibri"/>
              </a:rPr>
              <a:t>support</a:t>
            </a:r>
            <a:r>
              <a:rPr lang="es-ES" sz="2400" dirty="0">
                <a:latin typeface="Calibri"/>
                <a:ea typeface="Calibri"/>
                <a:cs typeface="Calibri"/>
                <a:sym typeface="Calibri"/>
              </a:rPr>
              <a:t> </a:t>
            </a:r>
            <a:r>
              <a:rPr lang="es-ES" sz="2400" dirty="0" err="1">
                <a:latin typeface="Calibri"/>
                <a:ea typeface="Calibri"/>
                <a:cs typeface="Calibri"/>
                <a:sym typeface="Calibri"/>
              </a:rPr>
              <a:t>for</a:t>
            </a:r>
            <a:r>
              <a:rPr lang="es-ES" sz="2400" dirty="0">
                <a:latin typeface="Calibri"/>
                <a:ea typeface="Calibri"/>
                <a:cs typeface="Calibri"/>
                <a:sym typeface="Calibri"/>
              </a:rPr>
              <a:t> </a:t>
            </a:r>
            <a:r>
              <a:rPr lang="es-ES" sz="2400" dirty="0" err="1">
                <a:latin typeface="Calibri"/>
                <a:ea typeface="Calibri"/>
                <a:cs typeface="Calibri"/>
                <a:sym typeface="Calibri"/>
              </a:rPr>
              <a:t>persistent</a:t>
            </a:r>
            <a:r>
              <a:rPr lang="es-ES" sz="2400" dirty="0">
                <a:latin typeface="Calibri"/>
                <a:ea typeface="Calibri"/>
                <a:cs typeface="Calibri"/>
                <a:sym typeface="Calibri"/>
              </a:rPr>
              <a:t> </a:t>
            </a:r>
            <a:r>
              <a:rPr lang="es-ES" sz="2400" dirty="0" err="1">
                <a:latin typeface="Calibri"/>
                <a:ea typeface="Calibri"/>
                <a:cs typeface="Calibri"/>
                <a:sym typeface="Calibri"/>
              </a:rPr>
              <a:t>storage</a:t>
            </a:r>
            <a:r>
              <a:rPr lang="es-ES" sz="2400" dirty="0">
                <a:latin typeface="Calibri"/>
                <a:ea typeface="Calibri"/>
                <a:cs typeface="Calibri"/>
                <a:sym typeface="Calibri"/>
              </a:rPr>
              <a:t>. </a:t>
            </a:r>
            <a:r>
              <a:rPr lang="es-ES" sz="2400" dirty="0" err="1">
                <a:latin typeface="Calibri"/>
                <a:ea typeface="Calibri"/>
                <a:cs typeface="Calibri"/>
                <a:sym typeface="Calibri"/>
              </a:rPr>
              <a:t>Wich</a:t>
            </a:r>
            <a:r>
              <a:rPr lang="es-ES" sz="2400" dirty="0">
                <a:latin typeface="Calibri"/>
                <a:ea typeface="Calibri"/>
                <a:cs typeface="Calibri"/>
                <a:sym typeface="Calibri"/>
              </a:rPr>
              <a:t> </a:t>
            </a:r>
            <a:r>
              <a:rPr lang="es-ES" sz="2400" dirty="0" err="1">
                <a:latin typeface="Calibri"/>
                <a:ea typeface="Calibri"/>
                <a:cs typeface="Calibri"/>
                <a:sym typeface="Calibri"/>
              </a:rPr>
              <a:t>implicate</a:t>
            </a:r>
            <a:r>
              <a:rPr lang="es-ES" sz="2400" dirty="0">
                <a:latin typeface="Calibri"/>
                <a:ea typeface="Calibri"/>
                <a:cs typeface="Calibri"/>
                <a:sym typeface="Calibri"/>
              </a:rPr>
              <a:t> a </a:t>
            </a:r>
            <a:r>
              <a:rPr lang="es-ES" sz="2400" dirty="0" err="1">
                <a:latin typeface="Calibri"/>
                <a:ea typeface="Calibri"/>
                <a:cs typeface="Calibri"/>
                <a:sym typeface="Calibri"/>
              </a:rPr>
              <a:t>lot</a:t>
            </a:r>
            <a:r>
              <a:rPr lang="es-ES" sz="2400" dirty="0">
                <a:latin typeface="Calibri"/>
                <a:ea typeface="Calibri"/>
                <a:cs typeface="Calibri"/>
                <a:sym typeface="Calibri"/>
              </a:rPr>
              <a:t> </a:t>
            </a:r>
            <a:r>
              <a:rPr lang="es-ES" sz="2400" dirty="0" err="1">
                <a:latin typeface="Calibri"/>
                <a:ea typeface="Calibri"/>
                <a:cs typeface="Calibri"/>
                <a:sym typeface="Calibri"/>
              </a:rPr>
              <a:t>of</a:t>
            </a:r>
            <a:r>
              <a:rPr lang="es-ES" sz="2400" dirty="0">
                <a:latin typeface="Calibri"/>
                <a:ea typeface="Calibri"/>
                <a:cs typeface="Calibri"/>
                <a:sym typeface="Calibri"/>
              </a:rPr>
              <a:t> </a:t>
            </a:r>
            <a:r>
              <a:rPr lang="es-ES" sz="2400" dirty="0" err="1">
                <a:latin typeface="Calibri"/>
                <a:ea typeface="Calibri"/>
                <a:cs typeface="Calibri"/>
                <a:sym typeface="Calibri"/>
              </a:rPr>
              <a:t>challenges</a:t>
            </a:r>
            <a:r>
              <a:rPr lang="es-ES" sz="2400" dirty="0">
                <a:latin typeface="Calibri"/>
                <a:ea typeface="Calibri"/>
                <a:cs typeface="Calibri"/>
                <a:sym typeface="Calibri"/>
              </a:rPr>
              <a:t> in </a:t>
            </a:r>
            <a:r>
              <a:rPr lang="es-ES" sz="2400" dirty="0" err="1">
                <a:latin typeface="Calibri"/>
                <a:ea typeface="Calibri"/>
                <a:cs typeface="Calibri"/>
                <a:sym typeface="Calibri"/>
              </a:rPr>
              <a:t>my</a:t>
            </a:r>
            <a:r>
              <a:rPr lang="es-ES" sz="2400" dirty="0">
                <a:latin typeface="Calibri"/>
                <a:ea typeface="Calibri"/>
                <a:cs typeface="Calibri"/>
                <a:sym typeface="Calibri"/>
              </a:rPr>
              <a:t> </a:t>
            </a:r>
            <a:r>
              <a:rPr lang="es-ES" sz="2400" dirty="0" err="1">
                <a:latin typeface="Calibri"/>
                <a:ea typeface="Calibri"/>
                <a:cs typeface="Calibri"/>
                <a:sym typeface="Calibri"/>
              </a:rPr>
              <a:t>code</a:t>
            </a:r>
            <a:r>
              <a:rPr lang="es-ES" sz="2400" dirty="0">
                <a:latin typeface="Calibri"/>
                <a:ea typeface="Calibri"/>
                <a:cs typeface="Calibri"/>
                <a:sym typeface="Calibri"/>
              </a:rPr>
              <a:t> </a:t>
            </a:r>
            <a:r>
              <a:rPr lang="es-ES" sz="2400" dirty="0" err="1">
                <a:latin typeface="Calibri"/>
                <a:ea typeface="Calibri"/>
                <a:cs typeface="Calibri"/>
                <a:sym typeface="Calibri"/>
              </a:rPr>
              <a:t>to</a:t>
            </a:r>
            <a:r>
              <a:rPr lang="es-ES" sz="2400" dirty="0">
                <a:latin typeface="Calibri"/>
                <a:ea typeface="Calibri"/>
                <a:cs typeface="Calibri"/>
                <a:sym typeface="Calibri"/>
              </a:rPr>
              <a:t> </a:t>
            </a:r>
            <a:r>
              <a:rPr lang="es-ES" sz="2400" dirty="0" err="1">
                <a:latin typeface="Calibri"/>
                <a:ea typeface="Calibri"/>
                <a:cs typeface="Calibri"/>
                <a:sym typeface="Calibri"/>
              </a:rPr>
              <a:t>ensure</a:t>
            </a:r>
            <a:r>
              <a:rPr lang="es-ES" sz="2400" dirty="0">
                <a:latin typeface="Calibri"/>
                <a:ea typeface="Calibri"/>
                <a:cs typeface="Calibri"/>
                <a:sym typeface="Calibri"/>
              </a:rPr>
              <a:t> </a:t>
            </a:r>
            <a:r>
              <a:rPr lang="es-ES" sz="2400" dirty="0" err="1">
                <a:latin typeface="Calibri"/>
                <a:ea typeface="Calibri"/>
                <a:cs typeface="Calibri"/>
                <a:sym typeface="Calibri"/>
              </a:rPr>
              <a:t>everything</a:t>
            </a:r>
            <a:r>
              <a:rPr lang="es-ES" sz="2400" dirty="0">
                <a:latin typeface="Calibri"/>
                <a:ea typeface="Calibri"/>
                <a:cs typeface="Calibri"/>
                <a:sym typeface="Calibri"/>
              </a:rPr>
              <a:t> </a:t>
            </a:r>
            <a:r>
              <a:rPr lang="es-ES" sz="2400" dirty="0" err="1">
                <a:latin typeface="Calibri"/>
                <a:ea typeface="Calibri"/>
                <a:cs typeface="Calibri"/>
                <a:sym typeface="Calibri"/>
              </a:rPr>
              <a:t>works</a:t>
            </a:r>
            <a:endParaRPr lang="en-US" sz="2400" dirty="0">
              <a:latin typeface="Calibri"/>
              <a:ea typeface="Calibri"/>
              <a:cs typeface="Calibri"/>
              <a:sym typeface="Calibri"/>
            </a:endParaRPr>
          </a:p>
        </p:txBody>
      </p:sp>
    </p:spTree>
    <p:extLst>
      <p:ext uri="{BB962C8B-B14F-4D97-AF65-F5344CB8AC3E}">
        <p14:creationId xmlns:p14="http://schemas.microsoft.com/office/powerpoint/2010/main" val="202232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lt1"/>
                </a:solidFill>
                <a:latin typeface="Calibri"/>
                <a:ea typeface="Calibri"/>
                <a:cs typeface="Calibri"/>
                <a:sym typeface="Calibri"/>
              </a:rPr>
              <a:t>Additional Features</a:t>
            </a:r>
            <a:endParaRPr lang="en-IN" sz="2800" dirty="0"/>
          </a:p>
        </p:txBody>
      </p:sp>
      <p:sp>
        <p:nvSpPr>
          <p:cNvPr id="3" name="Google Shape;140;gdf1256fa64_0_0">
            <a:extLst>
              <a:ext uri="{FF2B5EF4-FFF2-40B4-BE49-F238E27FC236}">
                <a16:creationId xmlns:a16="http://schemas.microsoft.com/office/drawing/2014/main" id="{DB05125C-0FCF-895F-6CFD-21399A05EAE1}"/>
              </a:ext>
            </a:extLst>
          </p:cNvPr>
          <p:cNvSpPr txBox="1"/>
          <p:nvPr/>
        </p:nvSpPr>
        <p:spPr>
          <a:xfrm>
            <a:off x="733400" y="1492550"/>
            <a:ext cx="10544200" cy="424728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b="1" dirty="0">
                <a:latin typeface="Calibri"/>
                <a:ea typeface="Calibri"/>
                <a:cs typeface="Calibri"/>
                <a:sym typeface="Calibri"/>
              </a:rPr>
              <a:t>Cart on Toolbar</a:t>
            </a:r>
          </a:p>
          <a:p>
            <a:pPr marL="342900" lvl="0" indent="-342900" algn="l" rtl="0">
              <a:spcBef>
                <a:spcPts val="0"/>
              </a:spcBef>
              <a:spcAft>
                <a:spcPts val="0"/>
              </a:spcAft>
              <a:buFont typeface="Arial" panose="020B0604020202020204" pitchFamily="34" charset="0"/>
              <a:buChar char="•"/>
            </a:pPr>
            <a:r>
              <a:rPr lang="en-IN" sz="2400" dirty="0">
                <a:latin typeface="Calibri"/>
                <a:ea typeface="Calibri"/>
                <a:cs typeface="Calibri"/>
                <a:sym typeface="Calibri"/>
              </a:rPr>
              <a:t>Cart on toolbar with badge to indicate the number of items</a:t>
            </a:r>
          </a:p>
          <a:p>
            <a:pPr marL="0" lvl="0" indent="0" algn="l" rtl="0">
              <a:spcBef>
                <a:spcPts val="0"/>
              </a:spcBef>
              <a:spcAft>
                <a:spcPts val="0"/>
              </a:spcAft>
              <a:buNone/>
            </a:pPr>
            <a:r>
              <a:rPr lang="en-IN" sz="2400" b="1" dirty="0">
                <a:latin typeface="Calibri"/>
                <a:ea typeface="Calibri"/>
                <a:cs typeface="Calibri"/>
                <a:sym typeface="Calibri"/>
              </a:rPr>
              <a:t>Mobile Responsiveness:</a:t>
            </a:r>
          </a:p>
          <a:p>
            <a:pPr marL="342900" lvl="0" indent="-342900" algn="l" rtl="0">
              <a:spcBef>
                <a:spcPts val="0"/>
              </a:spcBef>
              <a:spcAft>
                <a:spcPts val="0"/>
              </a:spcAft>
              <a:buFont typeface="Arial" panose="020B0604020202020204" pitchFamily="34" charset="0"/>
              <a:buChar char="•"/>
            </a:pPr>
            <a:r>
              <a:rPr lang="en-IN" sz="2400" dirty="0">
                <a:latin typeface="Calibri"/>
                <a:ea typeface="Calibri"/>
                <a:cs typeface="Calibri"/>
                <a:sym typeface="Calibri"/>
              </a:rPr>
              <a:t>Adjustments to Bootstrap classes for better responsiveness on mobile devices.</a:t>
            </a:r>
          </a:p>
          <a:p>
            <a:pPr marL="0" lvl="0" indent="0" algn="l" rtl="0">
              <a:spcBef>
                <a:spcPts val="0"/>
              </a:spcBef>
              <a:spcAft>
                <a:spcPts val="0"/>
              </a:spcAft>
              <a:buNone/>
            </a:pPr>
            <a:r>
              <a:rPr lang="en-IN" sz="2400" b="1" dirty="0">
                <a:latin typeface="Calibri"/>
                <a:ea typeface="Calibri"/>
                <a:cs typeface="Calibri"/>
                <a:sym typeface="Calibri"/>
              </a:rPr>
              <a:t>Access Control:</a:t>
            </a:r>
          </a:p>
          <a:p>
            <a:pPr marL="342900" lvl="0" indent="-342900" algn="l" rtl="0">
              <a:spcBef>
                <a:spcPts val="0"/>
              </a:spcBef>
              <a:spcAft>
                <a:spcPts val="0"/>
              </a:spcAft>
              <a:buFont typeface="Arial" panose="020B0604020202020204" pitchFamily="34" charset="0"/>
              <a:buChar char="•"/>
            </a:pPr>
            <a:r>
              <a:rPr lang="en-IN" sz="2400" dirty="0">
                <a:latin typeface="Calibri"/>
                <a:ea typeface="Calibri"/>
                <a:cs typeface="Calibri"/>
                <a:sym typeface="Calibri"/>
              </a:rPr>
              <a:t>Enhanced security measures to prevent unauthorized cart access.</a:t>
            </a:r>
          </a:p>
          <a:p>
            <a:pPr marL="0" lvl="0" indent="0" algn="l" rtl="0">
              <a:spcBef>
                <a:spcPts val="0"/>
              </a:spcBef>
              <a:spcAft>
                <a:spcPts val="0"/>
              </a:spcAft>
              <a:buNone/>
            </a:pPr>
            <a:r>
              <a:rPr lang="en-IN" sz="2400" b="1" dirty="0">
                <a:latin typeface="Calibri"/>
                <a:ea typeface="Calibri"/>
                <a:cs typeface="Calibri"/>
                <a:sym typeface="Calibri"/>
              </a:rPr>
              <a:t>Cart confirmation:</a:t>
            </a:r>
          </a:p>
          <a:p>
            <a:pPr marL="342900" lvl="0" indent="-342900" algn="l" rtl="0">
              <a:spcBef>
                <a:spcPts val="0"/>
              </a:spcBef>
              <a:spcAft>
                <a:spcPts val="0"/>
              </a:spcAft>
              <a:buFont typeface="Arial" panose="020B0604020202020204" pitchFamily="34" charset="0"/>
              <a:buChar char="•"/>
            </a:pPr>
            <a:r>
              <a:rPr lang="en-IN" sz="2400" dirty="0">
                <a:latin typeface="Calibri"/>
                <a:ea typeface="Calibri"/>
                <a:cs typeface="Calibri"/>
                <a:sym typeface="Calibri"/>
              </a:rPr>
              <a:t>Once an order is completed the user gets a message indicating a complete order and the cart empties.</a:t>
            </a:r>
          </a:p>
          <a:p>
            <a:pPr marL="0" lvl="0" indent="0" algn="l" rtl="0">
              <a:spcBef>
                <a:spcPts val="0"/>
              </a:spcBef>
              <a:spcAft>
                <a:spcPts val="0"/>
              </a:spcAft>
              <a:buNone/>
            </a:pPr>
            <a:r>
              <a:rPr lang="en-IN" sz="2400" b="1" dirty="0">
                <a:latin typeface="Calibri"/>
                <a:ea typeface="Calibri"/>
                <a:cs typeface="Calibri"/>
                <a:sym typeface="Calibri"/>
              </a:rPr>
              <a:t>Theme/styling</a:t>
            </a:r>
          </a:p>
          <a:p>
            <a:pPr marL="342900" lvl="0" indent="-342900" algn="l" rtl="0">
              <a:spcBef>
                <a:spcPts val="0"/>
              </a:spcBef>
              <a:spcAft>
                <a:spcPts val="0"/>
              </a:spcAft>
              <a:buFont typeface="Arial" panose="020B0604020202020204" pitchFamily="34" charset="0"/>
              <a:buChar char="•"/>
            </a:pPr>
            <a:r>
              <a:rPr lang="en-IN" sz="2400" dirty="0">
                <a:latin typeface="Calibri"/>
                <a:ea typeface="Calibri"/>
                <a:cs typeface="Calibri"/>
                <a:sym typeface="Calibri"/>
              </a:rPr>
              <a:t>I used bootstrap (version 4.0.0) for better responsiveness</a:t>
            </a:r>
          </a:p>
        </p:txBody>
      </p:sp>
    </p:spTree>
    <p:extLst>
      <p:ext uri="{BB962C8B-B14F-4D97-AF65-F5344CB8AC3E}">
        <p14:creationId xmlns:p14="http://schemas.microsoft.com/office/powerpoint/2010/main" val="351129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2"/>
          <p:cNvSpPr txBox="1"/>
          <p:nvPr/>
        </p:nvSpPr>
        <p:spPr>
          <a:xfrm>
            <a:off x="124453" y="95250"/>
            <a:ext cx="11609845"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lt1"/>
                </a:solidFill>
                <a:latin typeface="Calibri"/>
                <a:ea typeface="Calibri"/>
                <a:cs typeface="Calibri"/>
                <a:sym typeface="Calibri"/>
              </a:rPr>
              <a:t>Application Demonstration – Create Account, Log In, Select Dish, Order…</a:t>
            </a:r>
            <a:endParaRPr dirty="0"/>
          </a:p>
        </p:txBody>
      </p:sp>
      <p:sp>
        <p:nvSpPr>
          <p:cNvPr id="181" name="Google Shape;181;p12"/>
          <p:cNvSpPr txBox="1"/>
          <p:nvPr/>
        </p:nvSpPr>
        <p:spPr>
          <a:xfrm>
            <a:off x="3902250" y="3028800"/>
            <a:ext cx="4387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b="1">
                <a:latin typeface="Calibri"/>
                <a:ea typeface="Calibri"/>
                <a:cs typeface="Calibri"/>
                <a:sym typeface="Calibri"/>
              </a:rPr>
              <a:t>Lets see it in action!</a:t>
            </a:r>
            <a:endParaRPr sz="4400" b="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1285016" y="4904655"/>
            <a:ext cx="962199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a:solidFill>
                  <a:schemeClr val="lt1"/>
                </a:solidFill>
                <a:latin typeface="Calibri"/>
                <a:ea typeface="Calibri"/>
                <a:cs typeface="Calibri"/>
                <a:sym typeface="Calibri"/>
              </a:rPr>
              <a:t>Part 1: Front-End Architecture, Authentication, And App Diagram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lt1"/>
                </a:solidFill>
                <a:latin typeface="Calibri"/>
                <a:ea typeface="Calibri"/>
                <a:cs typeface="Calibri"/>
                <a:sym typeface="Calibri"/>
              </a:rPr>
              <a:t>Reflection</a:t>
            </a:r>
            <a:endParaRPr lang="en-IN" sz="2800" dirty="0"/>
          </a:p>
        </p:txBody>
      </p:sp>
      <p:sp>
        <p:nvSpPr>
          <p:cNvPr id="3" name="Google Shape;140;gdf1256fa64_0_0">
            <a:extLst>
              <a:ext uri="{FF2B5EF4-FFF2-40B4-BE49-F238E27FC236}">
                <a16:creationId xmlns:a16="http://schemas.microsoft.com/office/drawing/2014/main" id="{DB05125C-0FCF-895F-6CFD-21399A05EAE1}"/>
              </a:ext>
            </a:extLst>
          </p:cNvPr>
          <p:cNvSpPr txBox="1"/>
          <p:nvPr/>
        </p:nvSpPr>
        <p:spPr>
          <a:xfrm>
            <a:off x="706896" y="969330"/>
            <a:ext cx="10544200" cy="58477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b="1" dirty="0">
                <a:latin typeface="Calibri"/>
                <a:ea typeface="Calibri"/>
                <a:cs typeface="Calibri"/>
                <a:sym typeface="Calibri"/>
              </a:rPr>
              <a:t>Challenges</a:t>
            </a:r>
            <a:endParaRPr lang="en-IN" sz="4400" b="1" dirty="0">
              <a:latin typeface="Calibri"/>
              <a:ea typeface="Calibri"/>
              <a:cs typeface="Calibri"/>
              <a:sym typeface="Calibri"/>
            </a:endParaRPr>
          </a:p>
          <a:p>
            <a:pPr marL="0" lvl="0" indent="0" algn="l" rtl="0">
              <a:spcBef>
                <a:spcPts val="0"/>
              </a:spcBef>
              <a:spcAft>
                <a:spcPts val="0"/>
              </a:spcAft>
              <a:buNone/>
            </a:pPr>
            <a:r>
              <a:rPr lang="en-IN" sz="2800" dirty="0">
                <a:latin typeface="Calibri"/>
                <a:ea typeface="Calibri"/>
                <a:cs typeface="Calibri"/>
                <a:sym typeface="Calibri"/>
              </a:rPr>
              <a:t>.</a:t>
            </a:r>
            <a:r>
              <a:rPr lang="en-IN" sz="2400" dirty="0">
                <a:latin typeface="Calibri"/>
                <a:ea typeface="Calibri"/>
                <a:cs typeface="Calibri"/>
                <a:sym typeface="Calibri"/>
              </a:rPr>
              <a:t>env </a:t>
            </a:r>
          </a:p>
          <a:p>
            <a:pPr marL="342900" lvl="0" indent="-342900" algn="l" rtl="0">
              <a:spcBef>
                <a:spcPts val="0"/>
              </a:spcBef>
              <a:spcAft>
                <a:spcPts val="0"/>
              </a:spcAft>
              <a:buFont typeface="Arial" panose="020B0604020202020204" pitchFamily="34" charset="0"/>
              <a:buChar char="•"/>
            </a:pPr>
            <a:r>
              <a:rPr lang="en-IN" sz="2000" dirty="0">
                <a:latin typeface="Calibri"/>
                <a:ea typeface="Calibri"/>
                <a:cs typeface="Calibri"/>
                <a:sym typeface="Calibri"/>
              </a:rPr>
              <a:t>A key obstacle encountered was related to environment variables not being accessible on the client side within our </a:t>
            </a:r>
            <a:r>
              <a:rPr lang="en-IN" sz="2000" dirty="0" err="1">
                <a:latin typeface="Calibri"/>
                <a:ea typeface="Calibri"/>
                <a:cs typeface="Calibri"/>
                <a:sym typeface="Calibri"/>
              </a:rPr>
              <a:t>Next.js</a:t>
            </a:r>
            <a:r>
              <a:rPr lang="en-IN" sz="2000" dirty="0">
                <a:latin typeface="Calibri"/>
                <a:ea typeface="Calibri"/>
                <a:cs typeface="Calibri"/>
                <a:sym typeface="Calibri"/>
              </a:rPr>
              <a:t> application. This was initially perplexing as the .env variables were crucial for our API interactions.</a:t>
            </a:r>
          </a:p>
          <a:p>
            <a:pPr lvl="0" algn="l" rtl="0">
              <a:spcBef>
                <a:spcPts val="0"/>
              </a:spcBef>
              <a:spcAft>
                <a:spcPts val="0"/>
              </a:spcAft>
            </a:pPr>
            <a:r>
              <a:rPr lang="en-IN" sz="2400" dirty="0">
                <a:latin typeface="Calibri"/>
                <a:ea typeface="Calibri"/>
                <a:cs typeface="Calibri"/>
                <a:sym typeface="Calibri"/>
              </a:rPr>
              <a:t>Solution:</a:t>
            </a:r>
          </a:p>
          <a:p>
            <a:pPr marL="342900" lvl="0" indent="-342900" algn="l" rtl="0">
              <a:spcBef>
                <a:spcPts val="0"/>
              </a:spcBef>
              <a:spcAft>
                <a:spcPts val="0"/>
              </a:spcAft>
              <a:buFont typeface="Arial" panose="020B0604020202020204" pitchFamily="34" charset="0"/>
              <a:buChar char="•"/>
            </a:pPr>
            <a:r>
              <a:rPr lang="en-IN" sz="2000" dirty="0">
                <a:latin typeface="Calibri"/>
                <a:ea typeface="Calibri"/>
                <a:cs typeface="Calibri"/>
                <a:sym typeface="Calibri"/>
              </a:rPr>
              <a:t>The breakthrough came with the realization that </a:t>
            </a:r>
            <a:r>
              <a:rPr lang="en-IN" sz="2000" dirty="0" err="1">
                <a:latin typeface="Calibri"/>
                <a:ea typeface="Calibri"/>
                <a:cs typeface="Calibri"/>
                <a:sym typeface="Calibri"/>
              </a:rPr>
              <a:t>Next.js</a:t>
            </a:r>
            <a:r>
              <a:rPr lang="en-IN" sz="2000" dirty="0">
                <a:latin typeface="Calibri"/>
                <a:ea typeface="Calibri"/>
                <a:cs typeface="Calibri"/>
                <a:sym typeface="Calibri"/>
              </a:rPr>
              <a:t> requires a specific prefix, NEXT_PUBLIC_, for environment variables that need to be exposed to the browser. By renaming our variables to begin with NEXT_PUBLIC_, we achieved the desired access on both the server and client side, allowing us to securely connect to our backend services.</a:t>
            </a:r>
          </a:p>
          <a:p>
            <a:pPr marL="342900" lvl="0" indent="-342900" algn="l" rtl="0">
              <a:spcBef>
                <a:spcPts val="0"/>
              </a:spcBef>
              <a:spcAft>
                <a:spcPts val="0"/>
              </a:spcAft>
              <a:buFont typeface="Arial" panose="020B0604020202020204" pitchFamily="34" charset="0"/>
              <a:buChar char="•"/>
            </a:pPr>
            <a:endParaRPr lang="en-IN" sz="2000" dirty="0">
              <a:latin typeface="Calibri"/>
              <a:ea typeface="Calibri"/>
              <a:cs typeface="Calibri"/>
              <a:sym typeface="Calibri"/>
            </a:endParaRPr>
          </a:p>
          <a:p>
            <a:pPr marL="0" lvl="0" indent="0" algn="l" rtl="0">
              <a:spcBef>
                <a:spcPts val="0"/>
              </a:spcBef>
              <a:spcAft>
                <a:spcPts val="0"/>
              </a:spcAft>
              <a:buNone/>
            </a:pPr>
            <a:r>
              <a:rPr lang="en-IN" sz="2400" dirty="0">
                <a:latin typeface="Calibri"/>
                <a:ea typeface="Calibri"/>
                <a:cs typeface="Calibri"/>
                <a:sym typeface="Calibri"/>
              </a:rPr>
              <a:t>If Starting Today:</a:t>
            </a:r>
          </a:p>
          <a:p>
            <a:pPr marL="342900" lvl="0" indent="-342900" algn="l" rtl="0">
              <a:spcBef>
                <a:spcPts val="0"/>
              </a:spcBef>
              <a:spcAft>
                <a:spcPts val="0"/>
              </a:spcAft>
              <a:buFont typeface="Arial" panose="020B0604020202020204" pitchFamily="34" charset="0"/>
              <a:buChar char="•"/>
            </a:pPr>
            <a:r>
              <a:rPr lang="en-IN" sz="2000" dirty="0">
                <a:latin typeface="Calibri"/>
                <a:ea typeface="Calibri"/>
                <a:cs typeface="Calibri"/>
                <a:sym typeface="Calibri"/>
              </a:rPr>
              <a:t>Would use newer library versions for improved security and functionality.</a:t>
            </a:r>
          </a:p>
          <a:p>
            <a:pPr marL="342900" lvl="0" indent="-342900" algn="l" rtl="0">
              <a:spcBef>
                <a:spcPts val="0"/>
              </a:spcBef>
              <a:spcAft>
                <a:spcPts val="0"/>
              </a:spcAft>
              <a:buFont typeface="Arial" panose="020B0604020202020204" pitchFamily="34" charset="0"/>
              <a:buChar char="•"/>
            </a:pPr>
            <a:r>
              <a:rPr lang="en-IN" sz="2000" dirty="0">
                <a:latin typeface="Calibri"/>
                <a:ea typeface="Calibri"/>
                <a:cs typeface="Calibri"/>
                <a:sym typeface="Calibri"/>
              </a:rPr>
              <a:t>Implement a content management system for easier restaurant and dish management by admins.</a:t>
            </a:r>
          </a:p>
          <a:p>
            <a:pPr marL="0" lvl="0" indent="0" algn="l" rtl="0">
              <a:spcBef>
                <a:spcPts val="0"/>
              </a:spcBef>
              <a:spcAft>
                <a:spcPts val="0"/>
              </a:spcAft>
              <a:buNone/>
            </a:pPr>
            <a:endParaRPr lang="en-IN" sz="2000" dirty="0">
              <a:latin typeface="Calibri"/>
              <a:ea typeface="Calibri"/>
              <a:cs typeface="Calibri"/>
              <a:sym typeface="Calibri"/>
            </a:endParaRPr>
          </a:p>
          <a:p>
            <a:pPr marL="0" lvl="0" indent="0" algn="l" rtl="0">
              <a:spcBef>
                <a:spcPts val="0"/>
              </a:spcBef>
              <a:spcAft>
                <a:spcPts val="0"/>
              </a:spcAft>
              <a:buNone/>
            </a:pPr>
            <a:endParaRPr lang="en-IN" sz="2400" dirty="0">
              <a:latin typeface="Calibri"/>
              <a:ea typeface="Calibri"/>
              <a:cs typeface="Calibri"/>
              <a:sym typeface="Calibri"/>
            </a:endParaRPr>
          </a:p>
        </p:txBody>
      </p:sp>
    </p:spTree>
    <p:extLst>
      <p:ext uri="{BB962C8B-B14F-4D97-AF65-F5344CB8AC3E}">
        <p14:creationId xmlns:p14="http://schemas.microsoft.com/office/powerpoint/2010/main" val="1398070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3"/>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lt1"/>
                </a:solidFill>
                <a:latin typeface="Calibri"/>
                <a:ea typeface="Calibri"/>
                <a:cs typeface="Calibri"/>
                <a:sym typeface="Calibri"/>
              </a:rPr>
              <a:t>Introduction</a:t>
            </a:r>
            <a:endParaRPr dirty="0"/>
          </a:p>
        </p:txBody>
      </p:sp>
      <p:sp>
        <p:nvSpPr>
          <p:cNvPr id="2" name="Google Shape;140;gdf1256fa64_0_0">
            <a:extLst>
              <a:ext uri="{FF2B5EF4-FFF2-40B4-BE49-F238E27FC236}">
                <a16:creationId xmlns:a16="http://schemas.microsoft.com/office/drawing/2014/main" id="{0FB14CCD-5928-59BC-61E4-C62B413D6872}"/>
              </a:ext>
            </a:extLst>
          </p:cNvPr>
          <p:cNvSpPr txBox="1"/>
          <p:nvPr/>
        </p:nvSpPr>
        <p:spPr>
          <a:xfrm>
            <a:off x="733400" y="1492550"/>
            <a:ext cx="10544200" cy="443195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4800" b="1" dirty="0">
                <a:latin typeface="Calibri"/>
                <a:ea typeface="Calibri"/>
                <a:cs typeface="Calibri"/>
                <a:sym typeface="Calibri"/>
              </a:rPr>
              <a:t>JAG Restaurant App</a:t>
            </a:r>
          </a:p>
          <a:p>
            <a:pPr marL="0" lvl="0" indent="0" algn="l" rtl="0">
              <a:spcBef>
                <a:spcPts val="0"/>
              </a:spcBef>
              <a:spcAft>
                <a:spcPts val="0"/>
              </a:spcAft>
              <a:buNone/>
            </a:pPr>
            <a:endParaRPr sz="4800" b="1" dirty="0">
              <a:latin typeface="Calibri"/>
              <a:ea typeface="Calibri"/>
              <a:cs typeface="Calibri"/>
              <a:sym typeface="Calibri"/>
            </a:endParaRPr>
          </a:p>
          <a:p>
            <a:pPr marL="0" lvl="0" indent="0" algn="just" rtl="0">
              <a:spcBef>
                <a:spcPts val="0"/>
              </a:spcBef>
              <a:spcAft>
                <a:spcPts val="0"/>
              </a:spcAft>
              <a:buNone/>
            </a:pPr>
            <a:r>
              <a:rPr lang="en-US" sz="3600" dirty="0">
                <a:latin typeface="Calibri"/>
                <a:ea typeface="Calibri"/>
                <a:cs typeface="Calibri"/>
                <a:sym typeface="Calibri"/>
              </a:rPr>
              <a:t>Welcome to the technical presentation of the JAG Restaurant App. Today, we will explore the architecture, technologies, and key functionalities of our application, emphasizing how we tackled specific challenges in accordance with our project challenges.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23" name="Rounded Rectangle 22">
            <a:extLst>
              <a:ext uri="{FF2B5EF4-FFF2-40B4-BE49-F238E27FC236}">
                <a16:creationId xmlns:a16="http://schemas.microsoft.com/office/drawing/2014/main" id="{772DA3F7-0DD7-9F16-A3D6-6D1C0193E24B}"/>
              </a:ext>
            </a:extLst>
          </p:cNvPr>
          <p:cNvSpPr/>
          <p:nvPr/>
        </p:nvSpPr>
        <p:spPr>
          <a:xfrm>
            <a:off x="9952413" y="4019964"/>
            <a:ext cx="2071822" cy="1226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MX"/>
          </a:p>
        </p:txBody>
      </p:sp>
      <p:sp>
        <p:nvSpPr>
          <p:cNvPr id="22" name="Rounded Rectangle 21">
            <a:extLst>
              <a:ext uri="{FF2B5EF4-FFF2-40B4-BE49-F238E27FC236}">
                <a16:creationId xmlns:a16="http://schemas.microsoft.com/office/drawing/2014/main" id="{64754482-0725-193D-E2B6-0EFE1336B8ED}"/>
              </a:ext>
            </a:extLst>
          </p:cNvPr>
          <p:cNvSpPr/>
          <p:nvPr/>
        </p:nvSpPr>
        <p:spPr>
          <a:xfrm>
            <a:off x="8232614" y="5350061"/>
            <a:ext cx="2071822" cy="1226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MX"/>
          </a:p>
        </p:txBody>
      </p:sp>
      <p:sp>
        <p:nvSpPr>
          <p:cNvPr id="9" name="Rounded Rectangle 8">
            <a:extLst>
              <a:ext uri="{FF2B5EF4-FFF2-40B4-BE49-F238E27FC236}">
                <a16:creationId xmlns:a16="http://schemas.microsoft.com/office/drawing/2014/main" id="{53F2351B-AE7C-4FD2-987F-72001B71ACAC}"/>
              </a:ext>
            </a:extLst>
          </p:cNvPr>
          <p:cNvSpPr/>
          <p:nvPr/>
        </p:nvSpPr>
        <p:spPr>
          <a:xfrm>
            <a:off x="8516049" y="2120734"/>
            <a:ext cx="1504951" cy="17425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MX"/>
          </a:p>
        </p:txBody>
      </p:sp>
      <p:sp>
        <p:nvSpPr>
          <p:cNvPr id="8" name="Rounded Rectangle 7">
            <a:extLst>
              <a:ext uri="{FF2B5EF4-FFF2-40B4-BE49-F238E27FC236}">
                <a16:creationId xmlns:a16="http://schemas.microsoft.com/office/drawing/2014/main" id="{D4787104-B7F4-2D05-E4A1-123495AC9ADB}"/>
              </a:ext>
            </a:extLst>
          </p:cNvPr>
          <p:cNvSpPr/>
          <p:nvPr/>
        </p:nvSpPr>
        <p:spPr>
          <a:xfrm>
            <a:off x="2292626" y="3034828"/>
            <a:ext cx="5804452" cy="21635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MX"/>
          </a:p>
        </p:txBody>
      </p:sp>
      <p:sp>
        <p:nvSpPr>
          <p:cNvPr id="7" name="Rounded Rectangle 6">
            <a:extLst>
              <a:ext uri="{FF2B5EF4-FFF2-40B4-BE49-F238E27FC236}">
                <a16:creationId xmlns:a16="http://schemas.microsoft.com/office/drawing/2014/main" id="{DEFCD7ED-63E8-A66A-81FF-726C4311AAD3}"/>
              </a:ext>
            </a:extLst>
          </p:cNvPr>
          <p:cNvSpPr/>
          <p:nvPr/>
        </p:nvSpPr>
        <p:spPr>
          <a:xfrm>
            <a:off x="2292626" y="791698"/>
            <a:ext cx="5804452" cy="21635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MX"/>
          </a:p>
        </p:txBody>
      </p:sp>
      <p:pic>
        <p:nvPicPr>
          <p:cNvPr id="1044" name="Picture 20" descr="Getting Started with Bootstrap - Delta Dev Software">
            <a:extLst>
              <a:ext uri="{FF2B5EF4-FFF2-40B4-BE49-F238E27FC236}">
                <a16:creationId xmlns:a16="http://schemas.microsoft.com/office/drawing/2014/main" id="{B403D1D3-CDD1-A327-E8B3-756043A84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700" y="1673366"/>
            <a:ext cx="1911350" cy="1066800"/>
          </a:xfrm>
          <a:prstGeom prst="rect">
            <a:avLst/>
          </a:prstGeom>
          <a:noFill/>
          <a:extLst>
            <a:ext uri="{909E8E84-426E-40DD-AFC4-6F175D3DCCD1}">
              <a14:hiddenFill xmlns:a14="http://schemas.microsoft.com/office/drawing/2010/main">
                <a:solidFill>
                  <a:srgbClr val="FFFFFF"/>
                </a:solidFill>
              </a14:hiddenFill>
            </a:ext>
          </a:extLst>
        </p:spPr>
      </p:pic>
      <p:sp>
        <p:nvSpPr>
          <p:cNvPr id="121" name="Google Shape;121;p3"/>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lt1"/>
                </a:solidFill>
                <a:latin typeface="Calibri"/>
                <a:ea typeface="Calibri"/>
                <a:cs typeface="Calibri"/>
                <a:sym typeface="Calibri"/>
              </a:rPr>
              <a:t>Application Overview Diagram</a:t>
            </a:r>
            <a:endParaRPr/>
          </a:p>
        </p:txBody>
      </p:sp>
      <p:pic>
        <p:nvPicPr>
          <p:cNvPr id="1026" name="Picture 2" descr="Google OAuth2 Authentication in NodeJS">
            <a:extLst>
              <a:ext uri="{FF2B5EF4-FFF2-40B4-BE49-F238E27FC236}">
                <a16:creationId xmlns:a16="http://schemas.microsoft.com/office/drawing/2014/main" id="{7F515AC5-8203-0C30-0FD5-27AF7B133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7219" y="4052974"/>
            <a:ext cx="922209" cy="706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é es Stripe y cuáles son sus ventajas?">
            <a:extLst>
              <a:ext uri="{FF2B5EF4-FFF2-40B4-BE49-F238E27FC236}">
                <a16:creationId xmlns:a16="http://schemas.microsoft.com/office/drawing/2014/main" id="{46779422-15EE-B195-9024-4C3C203121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68"/>
          <a:stretch/>
        </p:blipFill>
        <p:spPr bwMode="auto">
          <a:xfrm>
            <a:off x="8556596" y="5372563"/>
            <a:ext cx="1444369" cy="8114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ngoDB launches Atlas, its new database-as-a-service offering | TechCrunch">
            <a:extLst>
              <a:ext uri="{FF2B5EF4-FFF2-40B4-BE49-F238E27FC236}">
                <a16:creationId xmlns:a16="http://schemas.microsoft.com/office/drawing/2014/main" id="{73F31769-027E-BC50-5BF0-8F0490C698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375" b="14132"/>
          <a:stretch/>
        </p:blipFill>
        <p:spPr bwMode="auto">
          <a:xfrm>
            <a:off x="3830887" y="5628230"/>
            <a:ext cx="2752412" cy="9713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rapi Secures $31 Million in Series B Funding to Further Develop Open  Source Headless Content Management System and Deliver Cloud Platform |  Business Wire">
            <a:extLst>
              <a:ext uri="{FF2B5EF4-FFF2-40B4-BE49-F238E27FC236}">
                <a16:creationId xmlns:a16="http://schemas.microsoft.com/office/drawing/2014/main" id="{2A832887-C00F-8220-414B-EAC91462981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509" b="22009"/>
          <a:stretch/>
        </p:blipFill>
        <p:spPr bwMode="auto">
          <a:xfrm>
            <a:off x="3800230" y="3585308"/>
            <a:ext cx="2787221" cy="85432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rvicios de desarrollo en Next JS - Devtop">
            <a:extLst>
              <a:ext uri="{FF2B5EF4-FFF2-40B4-BE49-F238E27FC236}">
                <a16:creationId xmlns:a16="http://schemas.microsoft.com/office/drawing/2014/main" id="{9C1837EE-2027-3A73-8DA5-69C30427E1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3705" y="1030990"/>
            <a:ext cx="1341771" cy="8050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act Bootstrap frameworks - Review - DEV Community">
            <a:extLst>
              <a:ext uri="{FF2B5EF4-FFF2-40B4-BE49-F238E27FC236}">
                <a16:creationId xmlns:a16="http://schemas.microsoft.com/office/drawing/2014/main" id="{E6F6F42C-B8C2-4C59-A141-D8185A6F8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8547" y="924726"/>
            <a:ext cx="15049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Exploring Apollo Client in React: A Comprehensive Guide">
            <a:extLst>
              <a:ext uri="{FF2B5EF4-FFF2-40B4-BE49-F238E27FC236}">
                <a16:creationId xmlns:a16="http://schemas.microsoft.com/office/drawing/2014/main" id="{D2692CD0-A02F-1F58-191B-14F8E75D191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125" b="24379"/>
          <a:stretch/>
        </p:blipFill>
        <p:spPr bwMode="auto">
          <a:xfrm>
            <a:off x="8691147" y="2259774"/>
            <a:ext cx="1154754" cy="43732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Why build on Cloudlets' GraphQL APIs rather than on REST APIs - LIVEBASE">
            <a:extLst>
              <a:ext uri="{FF2B5EF4-FFF2-40B4-BE49-F238E27FC236}">
                <a16:creationId xmlns:a16="http://schemas.microsoft.com/office/drawing/2014/main" id="{C1B07E94-574E-CB5E-8D36-D6764CCA93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16910" y="2793174"/>
            <a:ext cx="903228" cy="903228"/>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Salesforce Heroku Reviews 2024: Details, Pricing, &amp; Features | G2">
            <a:extLst>
              <a:ext uri="{FF2B5EF4-FFF2-40B4-BE49-F238E27FC236}">
                <a16:creationId xmlns:a16="http://schemas.microsoft.com/office/drawing/2014/main" id="{349D8C83-8418-966F-0C67-FF9404675DB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076" t="8163" r="33842" b="8073"/>
          <a:stretch/>
        </p:blipFill>
        <p:spPr bwMode="auto">
          <a:xfrm>
            <a:off x="2518946" y="1685239"/>
            <a:ext cx="661076" cy="8543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Docker Vector SVG Icon (8) - SVG Repo">
            <a:extLst>
              <a:ext uri="{FF2B5EF4-FFF2-40B4-BE49-F238E27FC236}">
                <a16:creationId xmlns:a16="http://schemas.microsoft.com/office/drawing/2014/main" id="{CFFE356C-6D5B-A8D7-A627-B5071B0D9A1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642" t="20072" r="8458" b="21078"/>
          <a:stretch/>
        </p:blipFill>
        <p:spPr bwMode="auto">
          <a:xfrm>
            <a:off x="2576753" y="1113739"/>
            <a:ext cx="739619" cy="5380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8" descr="Salesforce Heroku Reviews 2024: Details, Pricing, &amp; Features | G2">
            <a:extLst>
              <a:ext uri="{FF2B5EF4-FFF2-40B4-BE49-F238E27FC236}">
                <a16:creationId xmlns:a16="http://schemas.microsoft.com/office/drawing/2014/main" id="{EF9FB5B3-C3C8-A35C-88BB-AC66FF84754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076" t="8163" r="33842" b="8073"/>
          <a:stretch/>
        </p:blipFill>
        <p:spPr bwMode="auto">
          <a:xfrm>
            <a:off x="2514665" y="4019964"/>
            <a:ext cx="661076" cy="8543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 descr="Docker Vector SVG Icon (8) - SVG Repo">
            <a:extLst>
              <a:ext uri="{FF2B5EF4-FFF2-40B4-BE49-F238E27FC236}">
                <a16:creationId xmlns:a16="http://schemas.microsoft.com/office/drawing/2014/main" id="{DD9A4762-3F41-665B-592C-813DE55889D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642" t="20072" r="8458" b="21078"/>
          <a:stretch/>
        </p:blipFill>
        <p:spPr bwMode="auto">
          <a:xfrm>
            <a:off x="2572472" y="3439901"/>
            <a:ext cx="739619" cy="53804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a:extLst>
              <a:ext uri="{FF2B5EF4-FFF2-40B4-BE49-F238E27FC236}">
                <a16:creationId xmlns:a16="http://schemas.microsoft.com/office/drawing/2014/main" id="{8770B325-E6FC-905C-71DE-2C81F56D55F8}"/>
              </a:ext>
            </a:extLst>
          </p:cNvPr>
          <p:cNvCxnSpPr>
            <a:stCxn id="7" idx="3"/>
            <a:endCxn id="9" idx="0"/>
          </p:cNvCxnSpPr>
          <p:nvPr/>
        </p:nvCxnSpPr>
        <p:spPr>
          <a:xfrm>
            <a:off x="8097078" y="1873468"/>
            <a:ext cx="1171447" cy="247266"/>
          </a:xfrm>
          <a:prstGeom prst="bentConnector2">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3EAEFAD-37EC-92C8-D4AA-5C4B886292CE}"/>
              </a:ext>
            </a:extLst>
          </p:cNvPr>
          <p:cNvCxnSpPr>
            <a:stCxn id="9" idx="2"/>
            <a:endCxn id="8" idx="3"/>
          </p:cNvCxnSpPr>
          <p:nvPr/>
        </p:nvCxnSpPr>
        <p:spPr>
          <a:xfrm rot="5400000">
            <a:off x="8556149" y="3404221"/>
            <a:ext cx="253307" cy="1171447"/>
          </a:xfrm>
          <a:prstGeom prst="bentConnector2">
            <a:avLst/>
          </a:prstGeom>
          <a:ln w="5715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20CBB0EE-26A8-A8CC-14B3-B8EB01773646}"/>
              </a:ext>
            </a:extLst>
          </p:cNvPr>
          <p:cNvCxnSpPr>
            <a:cxnSpLocks/>
            <a:stCxn id="8" idx="2"/>
          </p:cNvCxnSpPr>
          <p:nvPr/>
        </p:nvCxnSpPr>
        <p:spPr>
          <a:xfrm rot="5400000">
            <a:off x="4983095" y="5409112"/>
            <a:ext cx="422502" cy="1012"/>
          </a:xfrm>
          <a:prstGeom prst="bentConnector3">
            <a:avLst>
              <a:gd name="adj1" fmla="val 50000"/>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B13508-1ECB-96AC-0B2B-A345D7B752C6}"/>
              </a:ext>
            </a:extLst>
          </p:cNvPr>
          <p:cNvSpPr txBox="1"/>
          <p:nvPr/>
        </p:nvSpPr>
        <p:spPr>
          <a:xfrm>
            <a:off x="178597" y="1542887"/>
            <a:ext cx="1846980" cy="523220"/>
          </a:xfrm>
          <a:prstGeom prst="rect">
            <a:avLst/>
          </a:prstGeom>
          <a:noFill/>
        </p:spPr>
        <p:txBody>
          <a:bodyPr wrap="none" rtlCol="0">
            <a:spAutoFit/>
          </a:bodyPr>
          <a:lstStyle/>
          <a:p>
            <a:r>
              <a:rPr lang="en-MX" sz="2800" b="1" dirty="0">
                <a:latin typeface="Calibri" panose="020F0502020204030204" pitchFamily="34" charset="0"/>
                <a:cs typeface="Calibri" panose="020F0502020204030204" pitchFamily="34" charset="0"/>
              </a:rPr>
              <a:t>FRONTEND</a:t>
            </a:r>
          </a:p>
        </p:txBody>
      </p:sp>
      <p:sp>
        <p:nvSpPr>
          <p:cNvPr id="18" name="TextBox 17">
            <a:extLst>
              <a:ext uri="{FF2B5EF4-FFF2-40B4-BE49-F238E27FC236}">
                <a16:creationId xmlns:a16="http://schemas.microsoft.com/office/drawing/2014/main" id="{B13884E8-4CFA-FAD1-BEF5-C0D44B32C114}"/>
              </a:ext>
            </a:extLst>
          </p:cNvPr>
          <p:cNvSpPr txBox="1"/>
          <p:nvPr/>
        </p:nvSpPr>
        <p:spPr>
          <a:xfrm>
            <a:off x="178597" y="3728334"/>
            <a:ext cx="1630575" cy="523220"/>
          </a:xfrm>
          <a:prstGeom prst="rect">
            <a:avLst/>
          </a:prstGeom>
          <a:noFill/>
        </p:spPr>
        <p:txBody>
          <a:bodyPr wrap="none" rtlCol="0">
            <a:spAutoFit/>
          </a:bodyPr>
          <a:lstStyle/>
          <a:p>
            <a:r>
              <a:rPr lang="en-MX" sz="2800" b="1" dirty="0">
                <a:latin typeface="Calibri" panose="020F0502020204030204" pitchFamily="34" charset="0"/>
                <a:cs typeface="Calibri" panose="020F0502020204030204" pitchFamily="34" charset="0"/>
              </a:rPr>
              <a:t>BACKEND</a:t>
            </a:r>
          </a:p>
        </p:txBody>
      </p:sp>
      <p:sp>
        <p:nvSpPr>
          <p:cNvPr id="19" name="TextBox 18">
            <a:extLst>
              <a:ext uri="{FF2B5EF4-FFF2-40B4-BE49-F238E27FC236}">
                <a16:creationId xmlns:a16="http://schemas.microsoft.com/office/drawing/2014/main" id="{BDB5CC59-63C5-38BB-8FD5-8F072D1B20BD}"/>
              </a:ext>
            </a:extLst>
          </p:cNvPr>
          <p:cNvSpPr txBox="1"/>
          <p:nvPr/>
        </p:nvSpPr>
        <p:spPr>
          <a:xfrm>
            <a:off x="9339956" y="1667034"/>
            <a:ext cx="689612" cy="523220"/>
          </a:xfrm>
          <a:prstGeom prst="rect">
            <a:avLst/>
          </a:prstGeom>
          <a:noFill/>
        </p:spPr>
        <p:txBody>
          <a:bodyPr wrap="none" rtlCol="0">
            <a:spAutoFit/>
          </a:bodyPr>
          <a:lstStyle/>
          <a:p>
            <a:r>
              <a:rPr lang="en-MX" sz="2800" b="1" dirty="0">
                <a:latin typeface="Calibri" panose="020F0502020204030204" pitchFamily="34" charset="0"/>
                <a:cs typeface="Calibri" panose="020F0502020204030204" pitchFamily="34" charset="0"/>
              </a:rPr>
              <a:t>API</a:t>
            </a:r>
          </a:p>
        </p:txBody>
      </p:sp>
      <p:sp>
        <p:nvSpPr>
          <p:cNvPr id="20" name="TextBox 19">
            <a:extLst>
              <a:ext uri="{FF2B5EF4-FFF2-40B4-BE49-F238E27FC236}">
                <a16:creationId xmlns:a16="http://schemas.microsoft.com/office/drawing/2014/main" id="{F98CC879-137C-047A-A5C5-535048CBD076}"/>
              </a:ext>
            </a:extLst>
          </p:cNvPr>
          <p:cNvSpPr txBox="1"/>
          <p:nvPr/>
        </p:nvSpPr>
        <p:spPr>
          <a:xfrm>
            <a:off x="10029568" y="4807919"/>
            <a:ext cx="1917513" cy="369332"/>
          </a:xfrm>
          <a:prstGeom prst="rect">
            <a:avLst/>
          </a:prstGeom>
          <a:noFill/>
        </p:spPr>
        <p:txBody>
          <a:bodyPr wrap="none" rtlCol="0">
            <a:spAutoFit/>
          </a:bodyPr>
          <a:lstStyle/>
          <a:p>
            <a:r>
              <a:rPr lang="en-MX" sz="1800" b="1" dirty="0">
                <a:latin typeface="Calibri" panose="020F0502020204030204" pitchFamily="34" charset="0"/>
                <a:cs typeface="Calibri" panose="020F0502020204030204" pitchFamily="34" charset="0"/>
              </a:rPr>
              <a:t>AUTHENTICATION</a:t>
            </a:r>
          </a:p>
        </p:txBody>
      </p:sp>
      <p:sp>
        <p:nvSpPr>
          <p:cNvPr id="21" name="TextBox 20">
            <a:extLst>
              <a:ext uri="{FF2B5EF4-FFF2-40B4-BE49-F238E27FC236}">
                <a16:creationId xmlns:a16="http://schemas.microsoft.com/office/drawing/2014/main" id="{EA374767-4D64-249A-DF0A-BB34C465A1DF}"/>
              </a:ext>
            </a:extLst>
          </p:cNvPr>
          <p:cNvSpPr txBox="1"/>
          <p:nvPr/>
        </p:nvSpPr>
        <p:spPr>
          <a:xfrm>
            <a:off x="8180353" y="6118635"/>
            <a:ext cx="2194832" cy="369332"/>
          </a:xfrm>
          <a:prstGeom prst="rect">
            <a:avLst/>
          </a:prstGeom>
          <a:noFill/>
        </p:spPr>
        <p:txBody>
          <a:bodyPr wrap="none" rtlCol="0">
            <a:spAutoFit/>
          </a:bodyPr>
          <a:lstStyle/>
          <a:p>
            <a:r>
              <a:rPr lang="en-MX" sz="1800" b="1" dirty="0">
                <a:latin typeface="Calibri" panose="020F0502020204030204" pitchFamily="34" charset="0"/>
                <a:cs typeface="Calibri" panose="020F0502020204030204" pitchFamily="34" charset="0"/>
              </a:rPr>
              <a:t>PAYMENT PROVIDER</a:t>
            </a:r>
          </a:p>
        </p:txBody>
      </p:sp>
      <p:cxnSp>
        <p:nvCxnSpPr>
          <p:cNvPr id="24" name="Elbow Connector 23">
            <a:extLst>
              <a:ext uri="{FF2B5EF4-FFF2-40B4-BE49-F238E27FC236}">
                <a16:creationId xmlns:a16="http://schemas.microsoft.com/office/drawing/2014/main" id="{E65BF8DC-ADDE-9024-DC3B-CC4411BA011F}"/>
              </a:ext>
            </a:extLst>
          </p:cNvPr>
          <p:cNvCxnSpPr>
            <a:cxnSpLocks/>
            <a:stCxn id="23" idx="1"/>
          </p:cNvCxnSpPr>
          <p:nvPr/>
        </p:nvCxnSpPr>
        <p:spPr>
          <a:xfrm rot="10800000">
            <a:off x="8105427" y="4480022"/>
            <a:ext cx="1846987" cy="153208"/>
          </a:xfrm>
          <a:prstGeom prst="bentConnector3">
            <a:avLst>
              <a:gd name="adj1" fmla="val 50000"/>
            </a:avLst>
          </a:prstGeom>
          <a:ln w="5715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C5885A2-EC5C-CB10-017D-330EB2B680CF}"/>
              </a:ext>
            </a:extLst>
          </p:cNvPr>
          <p:cNvCxnSpPr>
            <a:cxnSpLocks/>
            <a:stCxn id="22" idx="0"/>
          </p:cNvCxnSpPr>
          <p:nvPr/>
        </p:nvCxnSpPr>
        <p:spPr>
          <a:xfrm rot="16200000" flipV="1">
            <a:off x="8426669" y="4508205"/>
            <a:ext cx="543214" cy="1140498"/>
          </a:xfrm>
          <a:prstGeom prst="bentConnector2">
            <a:avLst/>
          </a:prstGeom>
          <a:ln w="5715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FA05672-A2B8-FA4B-E168-777EA881E7D6}"/>
              </a:ext>
            </a:extLst>
          </p:cNvPr>
          <p:cNvSpPr txBox="1"/>
          <p:nvPr/>
        </p:nvSpPr>
        <p:spPr>
          <a:xfrm>
            <a:off x="2438134" y="2451973"/>
            <a:ext cx="873957" cy="307777"/>
          </a:xfrm>
          <a:prstGeom prst="rect">
            <a:avLst/>
          </a:prstGeom>
          <a:noFill/>
        </p:spPr>
        <p:txBody>
          <a:bodyPr wrap="none" rtlCol="0">
            <a:spAutoFit/>
          </a:bodyPr>
          <a:lstStyle/>
          <a:p>
            <a:r>
              <a:rPr lang="en-MX" b="1" dirty="0">
                <a:latin typeface="Calibri" panose="020F0502020204030204" pitchFamily="34" charset="0"/>
                <a:cs typeface="Calibri" panose="020F0502020204030204" pitchFamily="34" charset="0"/>
              </a:rPr>
              <a:t>HOSTING</a:t>
            </a:r>
          </a:p>
        </p:txBody>
      </p:sp>
      <p:sp>
        <p:nvSpPr>
          <p:cNvPr id="29" name="TextBox 28">
            <a:extLst>
              <a:ext uri="{FF2B5EF4-FFF2-40B4-BE49-F238E27FC236}">
                <a16:creationId xmlns:a16="http://schemas.microsoft.com/office/drawing/2014/main" id="{4ECF4C75-E547-B8E9-3234-FA04193DCB87}"/>
              </a:ext>
            </a:extLst>
          </p:cNvPr>
          <p:cNvSpPr txBox="1"/>
          <p:nvPr/>
        </p:nvSpPr>
        <p:spPr>
          <a:xfrm>
            <a:off x="2438133" y="4799986"/>
            <a:ext cx="873957" cy="307777"/>
          </a:xfrm>
          <a:prstGeom prst="rect">
            <a:avLst/>
          </a:prstGeom>
          <a:noFill/>
        </p:spPr>
        <p:txBody>
          <a:bodyPr wrap="none" rtlCol="0">
            <a:spAutoFit/>
          </a:bodyPr>
          <a:lstStyle/>
          <a:p>
            <a:r>
              <a:rPr lang="en-MX" b="1" dirty="0">
                <a:latin typeface="Calibri" panose="020F0502020204030204" pitchFamily="34" charset="0"/>
                <a:cs typeface="Calibri" panose="020F0502020204030204" pitchFamily="34" charset="0"/>
              </a:rPr>
              <a:t>HOSTING</a:t>
            </a:r>
          </a:p>
        </p:txBody>
      </p:sp>
      <p:sp>
        <p:nvSpPr>
          <p:cNvPr id="30" name="TextBox 29">
            <a:extLst>
              <a:ext uri="{FF2B5EF4-FFF2-40B4-BE49-F238E27FC236}">
                <a16:creationId xmlns:a16="http://schemas.microsoft.com/office/drawing/2014/main" id="{39854635-457C-60E7-2406-23BD04DCA191}"/>
              </a:ext>
            </a:extLst>
          </p:cNvPr>
          <p:cNvSpPr txBox="1"/>
          <p:nvPr/>
        </p:nvSpPr>
        <p:spPr>
          <a:xfrm>
            <a:off x="3830887" y="6299167"/>
            <a:ext cx="873957" cy="307777"/>
          </a:xfrm>
          <a:prstGeom prst="rect">
            <a:avLst/>
          </a:prstGeom>
          <a:noFill/>
        </p:spPr>
        <p:txBody>
          <a:bodyPr wrap="none" rtlCol="0">
            <a:spAutoFit/>
          </a:bodyPr>
          <a:lstStyle/>
          <a:p>
            <a:r>
              <a:rPr lang="en-MX" b="1" dirty="0">
                <a:latin typeface="Calibri" panose="020F0502020204030204" pitchFamily="34" charset="0"/>
                <a:cs typeface="Calibri" panose="020F0502020204030204" pitchFamily="34" charset="0"/>
              </a:rPr>
              <a:t>HOSTING</a:t>
            </a:r>
          </a:p>
        </p:txBody>
      </p:sp>
    </p:spTree>
    <p:extLst>
      <p:ext uri="{BB962C8B-B14F-4D97-AF65-F5344CB8AC3E}">
        <p14:creationId xmlns:p14="http://schemas.microsoft.com/office/powerpoint/2010/main" val="125474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lt1"/>
                </a:solidFill>
                <a:latin typeface="Calibri"/>
                <a:ea typeface="Calibri"/>
                <a:cs typeface="Calibri"/>
                <a:sym typeface="Calibri"/>
              </a:rPr>
              <a:t>Front-End Architecture</a:t>
            </a:r>
            <a:endParaRPr/>
          </a:p>
        </p:txBody>
      </p:sp>
      <p:pic>
        <p:nvPicPr>
          <p:cNvPr id="128" name="Google Shape;128;p4"/>
          <p:cNvPicPr preferRelativeResize="0"/>
          <p:nvPr/>
        </p:nvPicPr>
        <p:blipFill>
          <a:blip r:embed="rId3">
            <a:alphaModFix/>
          </a:blip>
          <a:stretch>
            <a:fillRect/>
          </a:stretch>
        </p:blipFill>
        <p:spPr>
          <a:xfrm>
            <a:off x="152400" y="2671539"/>
            <a:ext cx="11887201" cy="1514922"/>
          </a:xfrm>
          <a:prstGeom prst="rect">
            <a:avLst/>
          </a:prstGeom>
          <a:noFill/>
          <a:ln>
            <a:noFill/>
          </a:ln>
        </p:spPr>
      </p:pic>
      <p:pic>
        <p:nvPicPr>
          <p:cNvPr id="2" name="Picture 20" descr="Getting Started with Bootstrap - Delta Dev Software">
            <a:extLst>
              <a:ext uri="{FF2B5EF4-FFF2-40B4-BE49-F238E27FC236}">
                <a16:creationId xmlns:a16="http://schemas.microsoft.com/office/drawing/2014/main" id="{938DFC4D-F1DE-E6E1-45FC-E40EC40F7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053" y="4313551"/>
            <a:ext cx="3757964" cy="20974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lt1"/>
                </a:solidFill>
                <a:latin typeface="Calibri"/>
                <a:ea typeface="Calibri"/>
                <a:cs typeface="Calibri"/>
                <a:sym typeface="Calibri"/>
              </a:rPr>
              <a:t>Front-End Architecture</a:t>
            </a:r>
            <a:endParaRPr/>
          </a:p>
        </p:txBody>
      </p:sp>
      <p:sp>
        <p:nvSpPr>
          <p:cNvPr id="3" name="Google Shape;140;gdf1256fa64_0_0">
            <a:extLst>
              <a:ext uri="{FF2B5EF4-FFF2-40B4-BE49-F238E27FC236}">
                <a16:creationId xmlns:a16="http://schemas.microsoft.com/office/drawing/2014/main" id="{DB05125C-0FCF-895F-6CFD-21399A05EAE1}"/>
              </a:ext>
            </a:extLst>
          </p:cNvPr>
          <p:cNvSpPr txBox="1"/>
          <p:nvPr/>
        </p:nvSpPr>
        <p:spPr>
          <a:xfrm>
            <a:off x="733400" y="1492550"/>
            <a:ext cx="10544200" cy="461661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s-ES" sz="2400" b="1" dirty="0">
                <a:latin typeface="Calibri"/>
                <a:ea typeface="Calibri"/>
                <a:cs typeface="Calibri"/>
                <a:sym typeface="Calibri"/>
              </a:rPr>
              <a:t>Technologies Used: </a:t>
            </a:r>
          </a:p>
          <a:p>
            <a:pPr marL="342900" lvl="0" indent="-342900" rtl="0">
              <a:spcBef>
                <a:spcPts val="0"/>
              </a:spcBef>
              <a:spcAft>
                <a:spcPts val="0"/>
              </a:spcAft>
              <a:buFont typeface="Arial" panose="020B0604020202020204" pitchFamily="34" charset="0"/>
              <a:buChar char="•"/>
            </a:pPr>
            <a:r>
              <a:rPr lang="es-ES" sz="2400" dirty="0" err="1">
                <a:latin typeface="Calibri"/>
                <a:ea typeface="Calibri"/>
                <a:cs typeface="Calibri"/>
                <a:sym typeface="Calibri"/>
              </a:rPr>
              <a:t>Next.js</a:t>
            </a:r>
            <a:r>
              <a:rPr lang="es-ES" sz="2400" dirty="0">
                <a:latin typeface="Calibri"/>
                <a:ea typeface="Calibri"/>
                <a:cs typeface="Calibri"/>
                <a:sym typeface="Calibri"/>
              </a:rPr>
              <a:t> (</a:t>
            </a:r>
            <a:r>
              <a:rPr lang="es-ES" sz="2400" dirty="0" err="1">
                <a:latin typeface="Calibri"/>
                <a:ea typeface="Calibri"/>
                <a:cs typeface="Calibri"/>
                <a:sym typeface="Calibri"/>
              </a:rPr>
              <a:t>version</a:t>
            </a:r>
            <a:r>
              <a:rPr lang="es-ES" sz="2400" dirty="0">
                <a:latin typeface="Calibri"/>
                <a:ea typeface="Calibri"/>
                <a:cs typeface="Calibri"/>
                <a:sym typeface="Calibri"/>
              </a:rPr>
              <a:t> 9.5.5), </a:t>
            </a:r>
            <a:r>
              <a:rPr lang="es-ES" sz="2400" dirty="0" err="1">
                <a:latin typeface="Calibri"/>
                <a:ea typeface="Calibri"/>
                <a:cs typeface="Calibri"/>
                <a:sym typeface="Calibri"/>
              </a:rPr>
              <a:t>React</a:t>
            </a:r>
            <a:r>
              <a:rPr lang="es-ES" sz="2400" dirty="0">
                <a:latin typeface="Calibri"/>
                <a:ea typeface="Calibri"/>
                <a:cs typeface="Calibri"/>
                <a:sym typeface="Calibri"/>
              </a:rPr>
              <a:t> (</a:t>
            </a:r>
            <a:r>
              <a:rPr lang="es-ES" sz="2400" dirty="0" err="1">
                <a:latin typeface="Calibri"/>
                <a:ea typeface="Calibri"/>
                <a:cs typeface="Calibri"/>
                <a:sym typeface="Calibri"/>
              </a:rPr>
              <a:t>version</a:t>
            </a:r>
            <a:r>
              <a:rPr lang="es-ES" sz="2400" dirty="0">
                <a:latin typeface="Calibri"/>
                <a:ea typeface="Calibri"/>
                <a:cs typeface="Calibri"/>
                <a:sym typeface="Calibri"/>
              </a:rPr>
              <a:t> 16.14.0) and </a:t>
            </a:r>
            <a:r>
              <a:rPr lang="es-ES" sz="2400" dirty="0" err="1">
                <a:latin typeface="Calibri"/>
                <a:ea typeface="Calibri"/>
                <a:cs typeface="Calibri"/>
                <a:sym typeface="Calibri"/>
              </a:rPr>
              <a:t>Boostrap</a:t>
            </a:r>
            <a:r>
              <a:rPr lang="es-ES" sz="2400" dirty="0">
                <a:latin typeface="Calibri"/>
                <a:ea typeface="Calibri"/>
                <a:cs typeface="Calibri"/>
                <a:sym typeface="Calibri"/>
              </a:rPr>
              <a:t> (</a:t>
            </a:r>
            <a:r>
              <a:rPr lang="es-ES" sz="2400" dirty="0" err="1">
                <a:latin typeface="Calibri"/>
                <a:ea typeface="Calibri"/>
                <a:cs typeface="Calibri"/>
                <a:sym typeface="Calibri"/>
              </a:rPr>
              <a:t>version</a:t>
            </a:r>
            <a:r>
              <a:rPr lang="es-ES" sz="2400" dirty="0">
                <a:latin typeface="Calibri"/>
                <a:ea typeface="Calibri"/>
                <a:cs typeface="Calibri"/>
                <a:sym typeface="Calibri"/>
              </a:rPr>
              <a:t> 4.0.0)</a:t>
            </a:r>
          </a:p>
          <a:p>
            <a:pPr marL="0" lvl="0" indent="0" rtl="0">
              <a:spcBef>
                <a:spcPts val="0"/>
              </a:spcBef>
              <a:spcAft>
                <a:spcPts val="0"/>
              </a:spcAft>
              <a:buNone/>
            </a:pPr>
            <a:r>
              <a:rPr lang="es-ES" sz="2400" b="1" dirty="0">
                <a:latin typeface="Calibri"/>
                <a:ea typeface="Calibri"/>
                <a:cs typeface="Calibri"/>
                <a:sym typeface="Calibri"/>
              </a:rPr>
              <a:t>Key </a:t>
            </a:r>
            <a:r>
              <a:rPr lang="es-ES" sz="2400" b="1" dirty="0" err="1">
                <a:latin typeface="Calibri"/>
                <a:ea typeface="Calibri"/>
                <a:cs typeface="Calibri"/>
                <a:sym typeface="Calibri"/>
              </a:rPr>
              <a:t>Features</a:t>
            </a:r>
            <a:r>
              <a:rPr lang="es-ES" sz="2400" b="1" dirty="0">
                <a:latin typeface="Calibri"/>
                <a:ea typeface="Calibri"/>
                <a:cs typeface="Calibri"/>
                <a:sym typeface="Calibri"/>
              </a:rPr>
              <a:t>: 		</a:t>
            </a:r>
          </a:p>
          <a:p>
            <a:pPr marL="342900" lvl="0" indent="-342900" rtl="0">
              <a:spcBef>
                <a:spcPts val="0"/>
              </a:spcBef>
              <a:spcAft>
                <a:spcPts val="0"/>
              </a:spcAft>
              <a:buFont typeface="Arial" panose="020B0604020202020204" pitchFamily="34" charset="0"/>
              <a:buChar char="•"/>
            </a:pPr>
            <a:r>
              <a:rPr lang="es-ES" sz="2400" dirty="0" err="1">
                <a:latin typeface="Calibri"/>
                <a:ea typeface="Calibri"/>
                <a:cs typeface="Calibri"/>
                <a:sym typeface="Calibri"/>
              </a:rPr>
              <a:t>Utilization</a:t>
            </a:r>
            <a:r>
              <a:rPr lang="es-ES" sz="2400" dirty="0">
                <a:latin typeface="Calibri"/>
                <a:ea typeface="Calibri"/>
                <a:cs typeface="Calibri"/>
                <a:sym typeface="Calibri"/>
              </a:rPr>
              <a:t> </a:t>
            </a:r>
            <a:r>
              <a:rPr lang="es-ES" sz="2400" dirty="0" err="1">
                <a:latin typeface="Calibri"/>
                <a:ea typeface="Calibri"/>
                <a:cs typeface="Calibri"/>
                <a:sym typeface="Calibri"/>
              </a:rPr>
              <a:t>of</a:t>
            </a:r>
            <a:r>
              <a:rPr lang="es-ES" sz="2400" dirty="0">
                <a:latin typeface="Calibri"/>
                <a:ea typeface="Calibri"/>
                <a:cs typeface="Calibri"/>
                <a:sym typeface="Calibri"/>
              </a:rPr>
              <a:t> </a:t>
            </a:r>
            <a:r>
              <a:rPr lang="es-ES" sz="2400" dirty="0" err="1">
                <a:latin typeface="Calibri"/>
                <a:ea typeface="Calibri"/>
                <a:cs typeface="Calibri"/>
                <a:sym typeface="Calibri"/>
              </a:rPr>
              <a:t>Next.js</a:t>
            </a:r>
            <a:r>
              <a:rPr lang="es-ES" sz="2400" dirty="0">
                <a:latin typeface="Calibri"/>
                <a:ea typeface="Calibri"/>
                <a:cs typeface="Calibri"/>
                <a:sym typeface="Calibri"/>
              </a:rPr>
              <a:t> </a:t>
            </a:r>
            <a:r>
              <a:rPr lang="es-ES" sz="2400" dirty="0" err="1">
                <a:latin typeface="Calibri"/>
                <a:ea typeface="Calibri"/>
                <a:cs typeface="Calibri"/>
                <a:sym typeface="Calibri"/>
              </a:rPr>
              <a:t>for</a:t>
            </a:r>
            <a:r>
              <a:rPr lang="es-ES" sz="2400" dirty="0">
                <a:latin typeface="Calibri"/>
                <a:ea typeface="Calibri"/>
                <a:cs typeface="Calibri"/>
                <a:sym typeface="Calibri"/>
              </a:rPr>
              <a:t> server-</a:t>
            </a:r>
            <a:r>
              <a:rPr lang="es-ES" sz="2400" dirty="0" err="1">
                <a:latin typeface="Calibri"/>
                <a:ea typeface="Calibri"/>
                <a:cs typeface="Calibri"/>
                <a:sym typeface="Calibri"/>
              </a:rPr>
              <a:t>side</a:t>
            </a:r>
            <a:r>
              <a:rPr lang="es-ES" sz="2400" dirty="0">
                <a:latin typeface="Calibri"/>
                <a:ea typeface="Calibri"/>
                <a:cs typeface="Calibri"/>
                <a:sym typeface="Calibri"/>
              </a:rPr>
              <a:t> </a:t>
            </a:r>
            <a:r>
              <a:rPr lang="es-ES" sz="2400" dirty="0" err="1">
                <a:latin typeface="Calibri"/>
                <a:ea typeface="Calibri"/>
                <a:cs typeface="Calibri"/>
                <a:sym typeface="Calibri"/>
              </a:rPr>
              <a:t>rendering</a:t>
            </a:r>
            <a:r>
              <a:rPr lang="es-ES" sz="2400" dirty="0">
                <a:latin typeface="Calibri"/>
                <a:ea typeface="Calibri"/>
                <a:cs typeface="Calibri"/>
                <a:sym typeface="Calibri"/>
              </a:rPr>
              <a:t> </a:t>
            </a:r>
            <a:r>
              <a:rPr lang="es-ES" sz="2400" dirty="0" err="1">
                <a:latin typeface="Calibri"/>
                <a:ea typeface="Calibri"/>
                <a:cs typeface="Calibri"/>
                <a:sym typeface="Calibri"/>
              </a:rPr>
              <a:t>which</a:t>
            </a:r>
            <a:r>
              <a:rPr lang="es-ES" sz="2400" dirty="0">
                <a:latin typeface="Calibri"/>
                <a:ea typeface="Calibri"/>
                <a:cs typeface="Calibri"/>
                <a:sym typeface="Calibri"/>
              </a:rPr>
              <a:t> </a:t>
            </a:r>
            <a:r>
              <a:rPr lang="es-ES" sz="2400" dirty="0" err="1">
                <a:latin typeface="Calibri"/>
                <a:ea typeface="Calibri"/>
                <a:cs typeface="Calibri"/>
                <a:sym typeface="Calibri"/>
              </a:rPr>
              <a:t>enhances</a:t>
            </a:r>
            <a:r>
              <a:rPr lang="es-ES" sz="2400" dirty="0">
                <a:latin typeface="Calibri"/>
                <a:ea typeface="Calibri"/>
                <a:cs typeface="Calibri"/>
                <a:sym typeface="Calibri"/>
              </a:rPr>
              <a:t> performance and SEO.</a:t>
            </a:r>
          </a:p>
          <a:p>
            <a:pPr marL="342900" lvl="0" indent="-342900" rtl="0">
              <a:spcBef>
                <a:spcPts val="0"/>
              </a:spcBef>
              <a:spcAft>
                <a:spcPts val="0"/>
              </a:spcAft>
              <a:buFont typeface="Arial" panose="020B0604020202020204" pitchFamily="34" charset="0"/>
              <a:buChar char="•"/>
            </a:pPr>
            <a:r>
              <a:rPr lang="es-ES" sz="2400" dirty="0" err="1">
                <a:latin typeface="Calibri"/>
                <a:ea typeface="Calibri"/>
                <a:cs typeface="Calibri"/>
                <a:sym typeface="Calibri"/>
              </a:rPr>
              <a:t>Integration</a:t>
            </a:r>
            <a:r>
              <a:rPr lang="es-ES" sz="2400" dirty="0">
                <a:latin typeface="Calibri"/>
                <a:ea typeface="Calibri"/>
                <a:cs typeface="Calibri"/>
                <a:sym typeface="Calibri"/>
              </a:rPr>
              <a:t> </a:t>
            </a:r>
            <a:r>
              <a:rPr lang="es-ES" sz="2400" dirty="0" err="1">
                <a:latin typeface="Calibri"/>
                <a:ea typeface="Calibri"/>
                <a:cs typeface="Calibri"/>
                <a:sym typeface="Calibri"/>
              </a:rPr>
              <a:t>of</a:t>
            </a:r>
            <a:r>
              <a:rPr lang="es-ES" sz="2400" dirty="0">
                <a:latin typeface="Calibri"/>
                <a:ea typeface="Calibri"/>
                <a:cs typeface="Calibri"/>
                <a:sym typeface="Calibri"/>
              </a:rPr>
              <a:t> </a:t>
            </a:r>
            <a:r>
              <a:rPr lang="es-ES" sz="2400" dirty="0" err="1">
                <a:latin typeface="Calibri"/>
                <a:ea typeface="Calibri"/>
                <a:cs typeface="Calibri"/>
                <a:sym typeface="Calibri"/>
              </a:rPr>
              <a:t>Apollo</a:t>
            </a:r>
            <a:r>
              <a:rPr lang="es-ES" sz="2400" dirty="0">
                <a:latin typeface="Calibri"/>
                <a:ea typeface="Calibri"/>
                <a:cs typeface="Calibri"/>
                <a:sym typeface="Calibri"/>
              </a:rPr>
              <a:t> Client (</a:t>
            </a:r>
            <a:r>
              <a:rPr lang="es-ES" sz="2400" dirty="0" err="1">
                <a:latin typeface="Calibri"/>
                <a:ea typeface="Calibri"/>
                <a:cs typeface="Calibri"/>
                <a:sym typeface="Calibri"/>
              </a:rPr>
              <a:t>version</a:t>
            </a:r>
            <a:r>
              <a:rPr lang="es-ES" sz="2400" dirty="0">
                <a:latin typeface="Calibri"/>
                <a:ea typeface="Calibri"/>
                <a:cs typeface="Calibri"/>
                <a:sym typeface="Calibri"/>
              </a:rPr>
              <a:t> 3.2.4) </a:t>
            </a:r>
            <a:r>
              <a:rPr lang="es-ES" sz="2400" dirty="0" err="1">
                <a:latin typeface="Calibri"/>
                <a:ea typeface="Calibri"/>
                <a:cs typeface="Calibri"/>
                <a:sym typeface="Calibri"/>
              </a:rPr>
              <a:t>to</a:t>
            </a:r>
            <a:r>
              <a:rPr lang="es-ES" sz="2400" dirty="0">
                <a:latin typeface="Calibri"/>
                <a:ea typeface="Calibri"/>
                <a:cs typeface="Calibri"/>
                <a:sym typeface="Calibri"/>
              </a:rPr>
              <a:t> </a:t>
            </a:r>
            <a:r>
              <a:rPr lang="es-ES" sz="2400" dirty="0" err="1">
                <a:latin typeface="Calibri"/>
                <a:ea typeface="Calibri"/>
                <a:cs typeface="Calibri"/>
                <a:sym typeface="Calibri"/>
              </a:rPr>
              <a:t>manage</a:t>
            </a:r>
            <a:r>
              <a:rPr lang="es-ES" sz="2400" dirty="0">
                <a:latin typeface="Calibri"/>
                <a:ea typeface="Calibri"/>
                <a:cs typeface="Calibri"/>
                <a:sym typeface="Calibri"/>
              </a:rPr>
              <a:t> data </a:t>
            </a:r>
            <a:r>
              <a:rPr lang="es-ES" sz="2400" dirty="0" err="1">
                <a:latin typeface="Calibri"/>
                <a:ea typeface="Calibri"/>
                <a:cs typeface="Calibri"/>
                <a:sym typeface="Calibri"/>
              </a:rPr>
              <a:t>interactions</a:t>
            </a:r>
            <a:r>
              <a:rPr lang="es-ES" sz="2400" dirty="0">
                <a:latin typeface="Calibri"/>
                <a:ea typeface="Calibri"/>
                <a:cs typeface="Calibri"/>
                <a:sym typeface="Calibri"/>
              </a:rPr>
              <a:t> </a:t>
            </a:r>
            <a:r>
              <a:rPr lang="es-ES" sz="2400" dirty="0" err="1">
                <a:latin typeface="Calibri"/>
                <a:ea typeface="Calibri"/>
                <a:cs typeface="Calibri"/>
                <a:sym typeface="Calibri"/>
              </a:rPr>
              <a:t>with</a:t>
            </a:r>
            <a:r>
              <a:rPr lang="es-ES" sz="2400" dirty="0">
                <a:latin typeface="Calibri"/>
                <a:ea typeface="Calibri"/>
                <a:cs typeface="Calibri"/>
                <a:sym typeface="Calibri"/>
              </a:rPr>
              <a:t> </a:t>
            </a:r>
            <a:r>
              <a:rPr lang="es-ES" sz="2400" dirty="0" err="1">
                <a:latin typeface="Calibri"/>
                <a:ea typeface="Calibri"/>
                <a:cs typeface="Calibri"/>
                <a:sym typeface="Calibri"/>
              </a:rPr>
              <a:t>GraphQL</a:t>
            </a:r>
            <a:r>
              <a:rPr lang="es-ES" sz="2400" dirty="0">
                <a:latin typeface="Calibri"/>
                <a:ea typeface="Calibri"/>
                <a:cs typeface="Calibri"/>
                <a:sym typeface="Calibri"/>
              </a:rPr>
              <a:t>, </a:t>
            </a:r>
            <a:r>
              <a:rPr lang="es-ES" sz="2400" dirty="0" err="1">
                <a:latin typeface="Calibri"/>
                <a:ea typeface="Calibri"/>
                <a:cs typeface="Calibri"/>
                <a:sym typeface="Calibri"/>
              </a:rPr>
              <a:t>providing</a:t>
            </a:r>
            <a:r>
              <a:rPr lang="es-ES" sz="2400" dirty="0">
                <a:latin typeface="Calibri"/>
                <a:ea typeface="Calibri"/>
                <a:cs typeface="Calibri"/>
                <a:sym typeface="Calibri"/>
              </a:rPr>
              <a:t> </a:t>
            </a:r>
            <a:r>
              <a:rPr lang="es-ES" sz="2400" dirty="0" err="1">
                <a:latin typeface="Calibri"/>
                <a:ea typeface="Calibri"/>
                <a:cs typeface="Calibri"/>
                <a:sym typeface="Calibri"/>
              </a:rPr>
              <a:t>efficient</a:t>
            </a:r>
            <a:r>
              <a:rPr lang="es-ES" sz="2400" dirty="0">
                <a:latin typeface="Calibri"/>
                <a:ea typeface="Calibri"/>
                <a:cs typeface="Calibri"/>
                <a:sym typeface="Calibri"/>
              </a:rPr>
              <a:t> data </a:t>
            </a:r>
            <a:r>
              <a:rPr lang="es-ES" sz="2400" dirty="0" err="1">
                <a:latin typeface="Calibri"/>
                <a:ea typeface="Calibri"/>
                <a:cs typeface="Calibri"/>
                <a:sym typeface="Calibri"/>
              </a:rPr>
              <a:t>fetching</a:t>
            </a:r>
            <a:r>
              <a:rPr lang="es-ES" sz="2400" dirty="0">
                <a:latin typeface="Calibri"/>
                <a:ea typeface="Calibri"/>
                <a:cs typeface="Calibri"/>
                <a:sym typeface="Calibri"/>
              </a:rPr>
              <a:t>.</a:t>
            </a:r>
          </a:p>
          <a:p>
            <a:pPr marL="0" lvl="0" indent="0" rtl="0">
              <a:spcBef>
                <a:spcPts val="0"/>
              </a:spcBef>
              <a:spcAft>
                <a:spcPts val="0"/>
              </a:spcAft>
              <a:buNone/>
            </a:pPr>
            <a:r>
              <a:rPr lang="es-ES" sz="2400" b="1" dirty="0" err="1">
                <a:latin typeface="Calibri"/>
                <a:ea typeface="Calibri"/>
                <a:cs typeface="Calibri"/>
                <a:sym typeface="Calibri"/>
              </a:rPr>
              <a:t>Design</a:t>
            </a:r>
            <a:r>
              <a:rPr lang="es-ES" sz="2400" b="1" dirty="0">
                <a:latin typeface="Calibri"/>
                <a:ea typeface="Calibri"/>
                <a:cs typeface="Calibri"/>
                <a:sym typeface="Calibri"/>
              </a:rPr>
              <a:t> </a:t>
            </a:r>
            <a:r>
              <a:rPr lang="es-ES" sz="2400" b="1" dirty="0" err="1">
                <a:latin typeface="Calibri"/>
                <a:ea typeface="Calibri"/>
                <a:cs typeface="Calibri"/>
                <a:sym typeface="Calibri"/>
              </a:rPr>
              <a:t>Decisions</a:t>
            </a:r>
            <a:r>
              <a:rPr lang="es-ES" sz="2400" b="1" dirty="0">
                <a:latin typeface="Calibri"/>
                <a:ea typeface="Calibri"/>
                <a:cs typeface="Calibri"/>
                <a:sym typeface="Calibri"/>
              </a:rPr>
              <a:t>:</a:t>
            </a:r>
          </a:p>
          <a:p>
            <a:pPr marL="342900" lvl="1" indent="-342900">
              <a:buFont typeface="Arial" panose="020B0604020202020204" pitchFamily="34" charset="0"/>
              <a:buChar char="•"/>
            </a:pPr>
            <a:r>
              <a:rPr lang="es-ES" sz="2400" dirty="0" err="1">
                <a:latin typeface="Calibri"/>
                <a:ea typeface="Calibri"/>
                <a:cs typeface="Calibri"/>
                <a:sym typeface="Calibri"/>
              </a:rPr>
              <a:t>Chose</a:t>
            </a:r>
            <a:r>
              <a:rPr lang="es-ES" sz="2400" dirty="0">
                <a:latin typeface="Calibri"/>
                <a:ea typeface="Calibri"/>
                <a:cs typeface="Calibri"/>
                <a:sym typeface="Calibri"/>
              </a:rPr>
              <a:t> </a:t>
            </a:r>
            <a:r>
              <a:rPr lang="es-ES" sz="2400" dirty="0" err="1">
                <a:latin typeface="Calibri"/>
                <a:ea typeface="Calibri"/>
                <a:cs typeface="Calibri"/>
                <a:sym typeface="Calibri"/>
              </a:rPr>
              <a:t>Next.js</a:t>
            </a:r>
            <a:r>
              <a:rPr lang="es-ES" sz="2400" dirty="0">
                <a:latin typeface="Calibri"/>
                <a:ea typeface="Calibri"/>
                <a:cs typeface="Calibri"/>
                <a:sym typeface="Calibri"/>
              </a:rPr>
              <a:t> </a:t>
            </a:r>
            <a:r>
              <a:rPr lang="es-ES" sz="2400" dirty="0" err="1">
                <a:latin typeface="Calibri"/>
                <a:ea typeface="Calibri"/>
                <a:cs typeface="Calibri"/>
                <a:sym typeface="Calibri"/>
              </a:rPr>
              <a:t>for</a:t>
            </a:r>
            <a:r>
              <a:rPr lang="es-ES" sz="2400" dirty="0">
                <a:latin typeface="Calibri"/>
                <a:ea typeface="Calibri"/>
                <a:cs typeface="Calibri"/>
                <a:sym typeface="Calibri"/>
              </a:rPr>
              <a:t> </a:t>
            </a:r>
            <a:r>
              <a:rPr lang="es-ES" sz="2400" dirty="0" err="1">
                <a:latin typeface="Calibri"/>
                <a:ea typeface="Calibri"/>
                <a:cs typeface="Calibri"/>
                <a:sym typeface="Calibri"/>
              </a:rPr>
              <a:t>its</a:t>
            </a:r>
            <a:r>
              <a:rPr lang="es-ES" sz="2400" dirty="0">
                <a:latin typeface="Calibri"/>
                <a:ea typeface="Calibri"/>
                <a:cs typeface="Calibri"/>
                <a:sym typeface="Calibri"/>
              </a:rPr>
              <a:t> </a:t>
            </a:r>
            <a:r>
              <a:rPr lang="es-ES" sz="2400" dirty="0" err="1">
                <a:latin typeface="Calibri"/>
                <a:ea typeface="Calibri"/>
                <a:cs typeface="Calibri"/>
                <a:sym typeface="Calibri"/>
              </a:rPr>
              <a:t>seamless</a:t>
            </a:r>
            <a:r>
              <a:rPr lang="es-ES" sz="2400" dirty="0">
                <a:latin typeface="Calibri"/>
                <a:ea typeface="Calibri"/>
                <a:cs typeface="Calibri"/>
                <a:sym typeface="Calibri"/>
              </a:rPr>
              <a:t> page </a:t>
            </a:r>
            <a:r>
              <a:rPr lang="es-ES" sz="2400" dirty="0" err="1">
                <a:latin typeface="Calibri"/>
                <a:ea typeface="Calibri"/>
                <a:cs typeface="Calibri"/>
                <a:sym typeface="Calibri"/>
              </a:rPr>
              <a:t>routing</a:t>
            </a:r>
            <a:r>
              <a:rPr lang="es-ES" sz="2400" dirty="0">
                <a:latin typeface="Calibri"/>
                <a:ea typeface="Calibri"/>
                <a:cs typeface="Calibri"/>
                <a:sym typeface="Calibri"/>
              </a:rPr>
              <a:t> and </a:t>
            </a:r>
            <a:r>
              <a:rPr lang="es-ES" sz="2400" dirty="0" err="1">
                <a:latin typeface="Calibri"/>
                <a:ea typeface="Calibri"/>
                <a:cs typeface="Calibri"/>
                <a:sym typeface="Calibri"/>
              </a:rPr>
              <a:t>built</a:t>
            </a:r>
            <a:r>
              <a:rPr lang="es-ES" sz="2400" dirty="0">
                <a:latin typeface="Calibri"/>
                <a:ea typeface="Calibri"/>
                <a:cs typeface="Calibri"/>
                <a:sym typeface="Calibri"/>
              </a:rPr>
              <a:t>-in </a:t>
            </a:r>
            <a:r>
              <a:rPr lang="es-ES" sz="2400" dirty="0" err="1">
                <a:latin typeface="Calibri"/>
                <a:ea typeface="Calibri"/>
                <a:cs typeface="Calibri"/>
                <a:sym typeface="Calibri"/>
              </a:rPr>
              <a:t>optimization</a:t>
            </a:r>
            <a:r>
              <a:rPr lang="es-ES" sz="2400" dirty="0">
                <a:latin typeface="Calibri"/>
                <a:ea typeface="Calibri"/>
                <a:cs typeface="Calibri"/>
                <a:sym typeface="Calibri"/>
              </a:rPr>
              <a:t> </a:t>
            </a:r>
            <a:r>
              <a:rPr lang="es-ES" sz="2400" dirty="0" err="1">
                <a:latin typeface="Calibri"/>
                <a:ea typeface="Calibri"/>
                <a:cs typeface="Calibri"/>
                <a:sym typeface="Calibri"/>
              </a:rPr>
              <a:t>features</a:t>
            </a:r>
            <a:r>
              <a:rPr lang="es-ES" sz="2400" dirty="0">
                <a:latin typeface="Calibri"/>
                <a:ea typeface="Calibri"/>
                <a:cs typeface="Calibri"/>
                <a:sym typeface="Calibri"/>
              </a:rPr>
              <a:t> </a:t>
            </a:r>
            <a:r>
              <a:rPr lang="es-ES" sz="2400" dirty="0" err="1">
                <a:latin typeface="Calibri"/>
                <a:ea typeface="Calibri"/>
                <a:cs typeface="Calibri"/>
                <a:sym typeface="Calibri"/>
              </a:rPr>
              <a:t>which</a:t>
            </a:r>
            <a:r>
              <a:rPr lang="es-ES" sz="2400" dirty="0">
                <a:latin typeface="Calibri"/>
                <a:ea typeface="Calibri"/>
                <a:cs typeface="Calibri"/>
                <a:sym typeface="Calibri"/>
              </a:rPr>
              <a:t> are crucial </a:t>
            </a:r>
            <a:r>
              <a:rPr lang="es-ES" sz="2400" dirty="0" err="1">
                <a:latin typeface="Calibri"/>
                <a:ea typeface="Calibri"/>
                <a:cs typeface="Calibri"/>
                <a:sym typeface="Calibri"/>
              </a:rPr>
              <a:t>for</a:t>
            </a:r>
            <a:r>
              <a:rPr lang="es-ES" sz="2400" dirty="0">
                <a:latin typeface="Calibri"/>
                <a:ea typeface="Calibri"/>
                <a:cs typeface="Calibri"/>
                <a:sym typeface="Calibri"/>
              </a:rPr>
              <a:t> a </a:t>
            </a:r>
            <a:r>
              <a:rPr lang="es-ES" sz="2400" dirty="0" err="1">
                <a:latin typeface="Calibri"/>
                <a:ea typeface="Calibri"/>
                <a:cs typeface="Calibri"/>
                <a:sym typeface="Calibri"/>
              </a:rPr>
              <a:t>dynamic</a:t>
            </a:r>
            <a:r>
              <a:rPr lang="es-ES" sz="2400" dirty="0">
                <a:latin typeface="Calibri"/>
                <a:ea typeface="Calibri"/>
                <a:cs typeface="Calibri"/>
                <a:sym typeface="Calibri"/>
              </a:rPr>
              <a:t> restaurant </a:t>
            </a:r>
            <a:r>
              <a:rPr lang="es-ES" sz="2400" dirty="0" err="1">
                <a:latin typeface="Calibri"/>
                <a:ea typeface="Calibri"/>
                <a:cs typeface="Calibri"/>
                <a:sym typeface="Calibri"/>
              </a:rPr>
              <a:t>listing</a:t>
            </a:r>
            <a:r>
              <a:rPr lang="es-ES" sz="2400" dirty="0">
                <a:latin typeface="Calibri"/>
                <a:ea typeface="Calibri"/>
                <a:cs typeface="Calibri"/>
                <a:sym typeface="Calibri"/>
              </a:rPr>
              <a:t> and </a:t>
            </a:r>
            <a:r>
              <a:rPr lang="es-ES" sz="2400" dirty="0" err="1">
                <a:latin typeface="Calibri"/>
                <a:ea typeface="Calibri"/>
                <a:cs typeface="Calibri"/>
                <a:sym typeface="Calibri"/>
              </a:rPr>
              <a:t>ordering</a:t>
            </a:r>
            <a:r>
              <a:rPr lang="es-ES" sz="2400" dirty="0">
                <a:latin typeface="Calibri"/>
                <a:ea typeface="Calibri"/>
                <a:cs typeface="Calibri"/>
                <a:sym typeface="Calibri"/>
              </a:rPr>
              <a:t> </a:t>
            </a:r>
            <a:r>
              <a:rPr lang="es-ES" sz="2400" dirty="0" err="1">
                <a:latin typeface="Calibri"/>
                <a:ea typeface="Calibri"/>
                <a:cs typeface="Calibri"/>
                <a:sym typeface="Calibri"/>
              </a:rPr>
              <a:t>system</a:t>
            </a:r>
            <a:r>
              <a:rPr lang="es-ES" sz="2400" dirty="0">
                <a:latin typeface="Calibri"/>
                <a:ea typeface="Calibri"/>
                <a:cs typeface="Calibri"/>
                <a:sym typeface="Calibri"/>
              </a:rPr>
              <a:t>.</a:t>
            </a:r>
          </a:p>
          <a:p>
            <a:pPr marL="342900" lvl="1" indent="-342900">
              <a:buFont typeface="Arial" panose="020B0604020202020204" pitchFamily="34" charset="0"/>
              <a:buChar char="•"/>
            </a:pPr>
            <a:r>
              <a:rPr lang="es-ES" sz="2400" dirty="0">
                <a:latin typeface="Calibri"/>
                <a:ea typeface="Calibri"/>
                <a:cs typeface="Calibri"/>
                <a:sym typeface="Calibri"/>
              </a:rPr>
              <a:t>Use </a:t>
            </a:r>
            <a:r>
              <a:rPr lang="es-ES" sz="2400" dirty="0" err="1">
                <a:latin typeface="Calibri"/>
                <a:ea typeface="Calibri"/>
                <a:cs typeface="Calibri"/>
                <a:sym typeface="Calibri"/>
              </a:rPr>
              <a:t>of</a:t>
            </a:r>
            <a:r>
              <a:rPr lang="es-ES" sz="2400" dirty="0">
                <a:latin typeface="Calibri"/>
                <a:ea typeface="Calibri"/>
                <a:cs typeface="Calibri"/>
                <a:sym typeface="Calibri"/>
              </a:rPr>
              <a:t> </a:t>
            </a:r>
            <a:r>
              <a:rPr lang="es-ES" sz="2400" dirty="0" err="1">
                <a:latin typeface="Calibri"/>
                <a:ea typeface="Calibri"/>
                <a:cs typeface="Calibri"/>
                <a:sym typeface="Calibri"/>
              </a:rPr>
              <a:t>Reactstrap</a:t>
            </a:r>
            <a:r>
              <a:rPr lang="es-ES" sz="2400" dirty="0">
                <a:latin typeface="Calibri"/>
                <a:ea typeface="Calibri"/>
                <a:cs typeface="Calibri"/>
                <a:sym typeface="Calibri"/>
              </a:rPr>
              <a:t> (</a:t>
            </a:r>
            <a:r>
              <a:rPr lang="es-ES" sz="2400" dirty="0" err="1">
                <a:latin typeface="Calibri"/>
                <a:ea typeface="Calibri"/>
                <a:cs typeface="Calibri"/>
                <a:sym typeface="Calibri"/>
              </a:rPr>
              <a:t>version</a:t>
            </a:r>
            <a:r>
              <a:rPr lang="es-ES" sz="2400" dirty="0">
                <a:latin typeface="Calibri"/>
                <a:ea typeface="Calibri"/>
                <a:cs typeface="Calibri"/>
                <a:sym typeface="Calibri"/>
              </a:rPr>
              <a:t> 8.6.0) </a:t>
            </a:r>
            <a:r>
              <a:rPr lang="es-ES" sz="2400" dirty="0" err="1">
                <a:latin typeface="Calibri"/>
                <a:ea typeface="Calibri"/>
                <a:cs typeface="Calibri"/>
                <a:sym typeface="Calibri"/>
              </a:rPr>
              <a:t>to</a:t>
            </a:r>
            <a:r>
              <a:rPr lang="es-ES" sz="2400" dirty="0">
                <a:latin typeface="Calibri"/>
                <a:ea typeface="Calibri"/>
                <a:cs typeface="Calibri"/>
                <a:sym typeface="Calibri"/>
              </a:rPr>
              <a:t> </a:t>
            </a:r>
            <a:r>
              <a:rPr lang="es-ES" sz="2400" dirty="0" err="1">
                <a:latin typeface="Calibri"/>
                <a:ea typeface="Calibri"/>
                <a:cs typeface="Calibri"/>
                <a:sym typeface="Calibri"/>
              </a:rPr>
              <a:t>ensure</a:t>
            </a:r>
            <a:r>
              <a:rPr lang="es-ES" sz="2400" dirty="0">
                <a:latin typeface="Calibri"/>
                <a:ea typeface="Calibri"/>
                <a:cs typeface="Calibri"/>
                <a:sym typeface="Calibri"/>
              </a:rPr>
              <a:t> responsive </a:t>
            </a:r>
            <a:r>
              <a:rPr lang="es-ES" sz="2400" dirty="0" err="1">
                <a:latin typeface="Calibri"/>
                <a:ea typeface="Calibri"/>
                <a:cs typeface="Calibri"/>
                <a:sym typeface="Calibri"/>
              </a:rPr>
              <a:t>design</a:t>
            </a:r>
            <a:r>
              <a:rPr lang="es-ES" sz="2400" dirty="0">
                <a:latin typeface="Calibri"/>
                <a:ea typeface="Calibri"/>
                <a:cs typeface="Calibri"/>
                <a:sym typeface="Calibri"/>
              </a:rPr>
              <a:t> and </a:t>
            </a:r>
            <a:r>
              <a:rPr lang="es-ES" sz="2400" dirty="0" err="1">
                <a:latin typeface="Calibri"/>
                <a:ea typeface="Calibri"/>
                <a:cs typeface="Calibri"/>
                <a:sym typeface="Calibri"/>
              </a:rPr>
              <a:t>enhance</a:t>
            </a:r>
            <a:r>
              <a:rPr lang="es-ES" sz="2400" dirty="0">
                <a:latin typeface="Calibri"/>
                <a:ea typeface="Calibri"/>
                <a:cs typeface="Calibri"/>
                <a:sym typeface="Calibri"/>
              </a:rPr>
              <a:t> </a:t>
            </a:r>
            <a:r>
              <a:rPr lang="es-ES" sz="2400" dirty="0" err="1">
                <a:latin typeface="Calibri"/>
                <a:ea typeface="Calibri"/>
                <a:cs typeface="Calibri"/>
                <a:sym typeface="Calibri"/>
              </a:rPr>
              <a:t>user</a:t>
            </a:r>
            <a:r>
              <a:rPr lang="es-ES" sz="2400" dirty="0">
                <a:latin typeface="Calibri"/>
                <a:ea typeface="Calibri"/>
                <a:cs typeface="Calibri"/>
                <a:sym typeface="Calibri"/>
              </a:rPr>
              <a:t> interface </a:t>
            </a:r>
            <a:r>
              <a:rPr lang="es-ES" sz="2400" dirty="0" err="1">
                <a:latin typeface="Calibri"/>
                <a:ea typeface="Calibri"/>
                <a:cs typeface="Calibri"/>
                <a:sym typeface="Calibri"/>
              </a:rPr>
              <a:t>components</a:t>
            </a:r>
            <a:r>
              <a:rPr lang="es-ES" sz="2400" dirty="0">
                <a:latin typeface="Calibri"/>
                <a:ea typeface="Calibri"/>
                <a:cs typeface="Calibri"/>
                <a:sym typeface="Calibri"/>
              </a:rPr>
              <a:t>.</a:t>
            </a:r>
            <a:endParaRPr lang="en-US" sz="1600" dirty="0">
              <a:latin typeface="Calibri"/>
              <a:ea typeface="Calibri"/>
              <a:cs typeface="Calibri"/>
              <a:sym typeface="Calibri"/>
            </a:endParaRPr>
          </a:p>
        </p:txBody>
      </p:sp>
    </p:spTree>
    <p:extLst>
      <p:ext uri="{BB962C8B-B14F-4D97-AF65-F5344CB8AC3E}">
        <p14:creationId xmlns:p14="http://schemas.microsoft.com/office/powerpoint/2010/main" val="97584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lt1"/>
                </a:solidFill>
                <a:latin typeface="Calibri"/>
                <a:ea typeface="Calibri"/>
                <a:cs typeface="Calibri"/>
                <a:sym typeface="Calibri"/>
              </a:rPr>
              <a:t>Authentication</a:t>
            </a:r>
            <a:endParaRPr dirty="0"/>
          </a:p>
        </p:txBody>
      </p:sp>
      <p:pic>
        <p:nvPicPr>
          <p:cNvPr id="134" name="Google Shape;134;p5"/>
          <p:cNvPicPr preferRelativeResize="0"/>
          <p:nvPr/>
        </p:nvPicPr>
        <p:blipFill>
          <a:blip r:embed="rId3">
            <a:alphaModFix/>
          </a:blip>
          <a:stretch>
            <a:fillRect/>
          </a:stretch>
        </p:blipFill>
        <p:spPr>
          <a:xfrm>
            <a:off x="152400" y="2419052"/>
            <a:ext cx="11887201" cy="2019896"/>
          </a:xfrm>
          <a:prstGeom prst="rect">
            <a:avLst/>
          </a:prstGeom>
          <a:noFill/>
          <a:ln>
            <a:noFill/>
          </a:ln>
        </p:spPr>
      </p:pic>
      <p:pic>
        <p:nvPicPr>
          <p:cNvPr id="3074" name="Picture 2" descr="Logo de Google - Wikipedia, la enciclopedia libre">
            <a:extLst>
              <a:ext uri="{FF2B5EF4-FFF2-40B4-BE49-F238E27FC236}">
                <a16:creationId xmlns:a16="http://schemas.microsoft.com/office/drawing/2014/main" id="{C915118B-C2E2-C527-8632-F8E0B84E6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24" y="2816822"/>
            <a:ext cx="3612850" cy="1224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lt1"/>
                </a:solidFill>
                <a:latin typeface="Calibri"/>
                <a:ea typeface="Calibri"/>
                <a:cs typeface="Calibri"/>
                <a:sym typeface="Calibri"/>
              </a:rPr>
              <a:t>Authentication and Security</a:t>
            </a:r>
            <a:endParaRPr lang="en-IN" sz="2800" dirty="0"/>
          </a:p>
        </p:txBody>
      </p:sp>
      <p:sp>
        <p:nvSpPr>
          <p:cNvPr id="3" name="Google Shape;140;gdf1256fa64_0_0">
            <a:extLst>
              <a:ext uri="{FF2B5EF4-FFF2-40B4-BE49-F238E27FC236}">
                <a16:creationId xmlns:a16="http://schemas.microsoft.com/office/drawing/2014/main" id="{DB05125C-0FCF-895F-6CFD-21399A05EAE1}"/>
              </a:ext>
            </a:extLst>
          </p:cNvPr>
          <p:cNvSpPr txBox="1"/>
          <p:nvPr/>
        </p:nvSpPr>
        <p:spPr>
          <a:xfrm>
            <a:off x="733400" y="1492550"/>
            <a:ext cx="10544200" cy="2769959"/>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s-ES" sz="2400" b="1" dirty="0" err="1">
                <a:latin typeface="Calibri"/>
                <a:ea typeface="Calibri"/>
                <a:cs typeface="Calibri"/>
                <a:sym typeface="Calibri"/>
              </a:rPr>
              <a:t>Methods</a:t>
            </a:r>
            <a:r>
              <a:rPr lang="es-ES" sz="2400" b="1" dirty="0">
                <a:latin typeface="Calibri"/>
                <a:ea typeface="Calibri"/>
                <a:cs typeface="Calibri"/>
                <a:sym typeface="Calibri"/>
              </a:rPr>
              <a:t>:</a:t>
            </a:r>
          </a:p>
          <a:p>
            <a:pPr marL="342900" lvl="0" indent="-342900" rtl="0">
              <a:spcBef>
                <a:spcPts val="0"/>
              </a:spcBef>
              <a:spcAft>
                <a:spcPts val="0"/>
              </a:spcAft>
              <a:buFont typeface="Arial" panose="020B0604020202020204" pitchFamily="34" charset="0"/>
              <a:buChar char="•"/>
            </a:pPr>
            <a:r>
              <a:rPr lang="es-ES" sz="2400" dirty="0">
                <a:latin typeface="Calibri"/>
                <a:ea typeface="Calibri"/>
                <a:cs typeface="Calibri"/>
                <a:sym typeface="Calibri"/>
              </a:rPr>
              <a:t>Email and </a:t>
            </a:r>
            <a:r>
              <a:rPr lang="es-ES" sz="2400" dirty="0" err="1">
                <a:latin typeface="Calibri"/>
                <a:ea typeface="Calibri"/>
                <a:cs typeface="Calibri"/>
                <a:sym typeface="Calibri"/>
              </a:rPr>
              <a:t>password</a:t>
            </a:r>
            <a:r>
              <a:rPr lang="es-ES" sz="2400" dirty="0">
                <a:latin typeface="Calibri"/>
                <a:ea typeface="Calibri"/>
                <a:cs typeface="Calibri"/>
                <a:sym typeface="Calibri"/>
              </a:rPr>
              <a:t> </a:t>
            </a:r>
            <a:r>
              <a:rPr lang="es-ES" sz="2400" dirty="0" err="1">
                <a:latin typeface="Calibri"/>
                <a:ea typeface="Calibri"/>
                <a:cs typeface="Calibri"/>
                <a:sym typeface="Calibri"/>
              </a:rPr>
              <a:t>authentication</a:t>
            </a:r>
            <a:r>
              <a:rPr lang="es-ES" sz="2400" dirty="0">
                <a:latin typeface="Calibri"/>
                <a:ea typeface="Calibri"/>
                <a:cs typeface="Calibri"/>
                <a:sym typeface="Calibri"/>
              </a:rPr>
              <a:t>.</a:t>
            </a:r>
          </a:p>
          <a:p>
            <a:pPr marL="342900" lvl="0" indent="-342900" rtl="0">
              <a:spcBef>
                <a:spcPts val="0"/>
              </a:spcBef>
              <a:spcAft>
                <a:spcPts val="0"/>
              </a:spcAft>
              <a:buFont typeface="Arial" panose="020B0604020202020204" pitchFamily="34" charset="0"/>
              <a:buChar char="•"/>
            </a:pPr>
            <a:r>
              <a:rPr lang="es-ES" sz="2400" dirty="0">
                <a:latin typeface="Calibri"/>
                <a:ea typeface="Calibri"/>
                <a:cs typeface="Calibri"/>
                <a:sym typeface="Calibri"/>
              </a:rPr>
              <a:t>Google OAuth </a:t>
            </a:r>
            <a:r>
              <a:rPr lang="es-ES" sz="2400" dirty="0" err="1">
                <a:latin typeface="Calibri"/>
                <a:ea typeface="Calibri"/>
                <a:cs typeface="Calibri"/>
                <a:sym typeface="Calibri"/>
              </a:rPr>
              <a:t>for</a:t>
            </a:r>
            <a:r>
              <a:rPr lang="es-ES" sz="2400" dirty="0">
                <a:latin typeface="Calibri"/>
                <a:ea typeface="Calibri"/>
                <a:cs typeface="Calibri"/>
                <a:sym typeface="Calibri"/>
              </a:rPr>
              <a:t> </a:t>
            </a:r>
            <a:r>
              <a:rPr lang="es-ES" sz="2400" dirty="0" err="1">
                <a:latin typeface="Calibri"/>
                <a:ea typeface="Calibri"/>
                <a:cs typeface="Calibri"/>
                <a:sym typeface="Calibri"/>
              </a:rPr>
              <a:t>streamlined</a:t>
            </a:r>
            <a:r>
              <a:rPr lang="es-ES" sz="2400" dirty="0">
                <a:latin typeface="Calibri"/>
                <a:ea typeface="Calibri"/>
                <a:cs typeface="Calibri"/>
                <a:sym typeface="Calibri"/>
              </a:rPr>
              <a:t> </a:t>
            </a:r>
            <a:r>
              <a:rPr lang="es-ES" sz="2400" dirty="0" err="1">
                <a:latin typeface="Calibri"/>
                <a:ea typeface="Calibri"/>
                <a:cs typeface="Calibri"/>
                <a:sym typeface="Calibri"/>
              </a:rPr>
              <a:t>login</a:t>
            </a:r>
            <a:r>
              <a:rPr lang="es-ES" sz="2400" dirty="0">
                <a:latin typeface="Calibri"/>
                <a:ea typeface="Calibri"/>
                <a:cs typeface="Calibri"/>
                <a:sym typeface="Calibri"/>
              </a:rPr>
              <a:t> </a:t>
            </a:r>
            <a:r>
              <a:rPr lang="es-ES" sz="2400" dirty="0" err="1">
                <a:latin typeface="Calibri"/>
                <a:ea typeface="Calibri"/>
                <a:cs typeface="Calibri"/>
                <a:sym typeface="Calibri"/>
              </a:rPr>
              <a:t>experiences</a:t>
            </a:r>
            <a:r>
              <a:rPr lang="es-ES" sz="2400" dirty="0">
                <a:latin typeface="Calibri"/>
                <a:ea typeface="Calibri"/>
                <a:cs typeface="Calibri"/>
                <a:sym typeface="Calibri"/>
              </a:rPr>
              <a:t>.</a:t>
            </a:r>
          </a:p>
          <a:p>
            <a:pPr marL="342900" lvl="0" indent="-342900" rtl="0">
              <a:spcBef>
                <a:spcPts val="0"/>
              </a:spcBef>
              <a:spcAft>
                <a:spcPts val="0"/>
              </a:spcAft>
              <a:buFont typeface="Arial" panose="020B0604020202020204" pitchFamily="34" charset="0"/>
              <a:buChar char="•"/>
            </a:pPr>
            <a:endParaRPr lang="es-ES" sz="2400" dirty="0">
              <a:latin typeface="Calibri"/>
              <a:ea typeface="Calibri"/>
              <a:cs typeface="Calibri"/>
              <a:sym typeface="Calibri"/>
            </a:endParaRPr>
          </a:p>
          <a:p>
            <a:pPr marL="0" lvl="0" indent="0" rtl="0">
              <a:spcBef>
                <a:spcPts val="0"/>
              </a:spcBef>
              <a:spcAft>
                <a:spcPts val="0"/>
              </a:spcAft>
              <a:buNone/>
            </a:pPr>
            <a:r>
              <a:rPr lang="es-ES" sz="2400" b="1" dirty="0" err="1">
                <a:latin typeface="Calibri"/>
                <a:ea typeface="Calibri"/>
                <a:cs typeface="Calibri"/>
                <a:sym typeface="Calibri"/>
              </a:rPr>
              <a:t>Challenges</a:t>
            </a:r>
            <a:r>
              <a:rPr lang="es-ES" sz="2400" b="1" dirty="0">
                <a:latin typeface="Calibri"/>
                <a:ea typeface="Calibri"/>
                <a:cs typeface="Calibri"/>
                <a:sym typeface="Calibri"/>
              </a:rPr>
              <a:t> and </a:t>
            </a:r>
            <a:r>
              <a:rPr lang="es-ES" sz="2400" b="1" dirty="0" err="1">
                <a:latin typeface="Calibri"/>
                <a:ea typeface="Calibri"/>
                <a:cs typeface="Calibri"/>
                <a:sym typeface="Calibri"/>
              </a:rPr>
              <a:t>Solutions</a:t>
            </a:r>
            <a:r>
              <a:rPr lang="es-ES" sz="2400" b="1" dirty="0">
                <a:latin typeface="Calibri"/>
                <a:ea typeface="Calibri"/>
                <a:cs typeface="Calibri"/>
                <a:sym typeface="Calibri"/>
              </a:rPr>
              <a:t>:</a:t>
            </a:r>
          </a:p>
          <a:p>
            <a:pPr marL="342900" lvl="0" indent="-342900" rtl="0">
              <a:spcBef>
                <a:spcPts val="0"/>
              </a:spcBef>
              <a:spcAft>
                <a:spcPts val="0"/>
              </a:spcAft>
              <a:buFont typeface="Arial" panose="020B0604020202020204" pitchFamily="34" charset="0"/>
              <a:buChar char="•"/>
            </a:pPr>
            <a:r>
              <a:rPr lang="es-ES" sz="2400" dirty="0" err="1">
                <a:latin typeface="Calibri"/>
                <a:ea typeface="Calibri"/>
                <a:cs typeface="Calibri"/>
                <a:sym typeface="Calibri"/>
              </a:rPr>
              <a:t>Integration</a:t>
            </a:r>
            <a:r>
              <a:rPr lang="es-ES" sz="2400" dirty="0">
                <a:latin typeface="Calibri"/>
                <a:ea typeface="Calibri"/>
                <a:cs typeface="Calibri"/>
                <a:sym typeface="Calibri"/>
              </a:rPr>
              <a:t> </a:t>
            </a:r>
            <a:r>
              <a:rPr lang="es-ES" sz="2400" dirty="0" err="1">
                <a:latin typeface="Calibri"/>
                <a:ea typeface="Calibri"/>
                <a:cs typeface="Calibri"/>
                <a:sym typeface="Calibri"/>
              </a:rPr>
              <a:t>with</a:t>
            </a:r>
            <a:r>
              <a:rPr lang="es-ES" sz="2400" dirty="0">
                <a:latin typeface="Calibri"/>
                <a:ea typeface="Calibri"/>
                <a:cs typeface="Calibri"/>
                <a:sym typeface="Calibri"/>
              </a:rPr>
              <a:t> Google OAuth </a:t>
            </a:r>
            <a:r>
              <a:rPr lang="es-ES" sz="2400" dirty="0" err="1">
                <a:latin typeface="Calibri"/>
                <a:ea typeface="Calibri"/>
                <a:cs typeface="Calibri"/>
                <a:sym typeface="Calibri"/>
              </a:rPr>
              <a:t>required</a:t>
            </a:r>
            <a:r>
              <a:rPr lang="es-ES" sz="2400" dirty="0">
                <a:latin typeface="Calibri"/>
                <a:ea typeface="Calibri"/>
                <a:cs typeface="Calibri"/>
                <a:sym typeface="Calibri"/>
              </a:rPr>
              <a:t> </a:t>
            </a:r>
            <a:r>
              <a:rPr lang="es-ES" sz="2400" dirty="0" err="1">
                <a:latin typeface="Calibri"/>
                <a:ea typeface="Calibri"/>
                <a:cs typeface="Calibri"/>
                <a:sym typeface="Calibri"/>
              </a:rPr>
              <a:t>adjustments</a:t>
            </a:r>
            <a:r>
              <a:rPr lang="es-ES" sz="2400" dirty="0">
                <a:latin typeface="Calibri"/>
                <a:ea typeface="Calibri"/>
                <a:cs typeface="Calibri"/>
                <a:sym typeface="Calibri"/>
              </a:rPr>
              <a:t> in </a:t>
            </a:r>
            <a:r>
              <a:rPr lang="es-ES" sz="2400" dirty="0" err="1">
                <a:latin typeface="Calibri"/>
                <a:ea typeface="Calibri"/>
                <a:cs typeface="Calibri"/>
                <a:sym typeface="Calibri"/>
              </a:rPr>
              <a:t>Strapi's</a:t>
            </a:r>
            <a:r>
              <a:rPr lang="es-ES" sz="2400" dirty="0">
                <a:latin typeface="Calibri"/>
                <a:ea typeface="Calibri"/>
                <a:cs typeface="Calibri"/>
                <a:sym typeface="Calibri"/>
              </a:rPr>
              <a:t> </a:t>
            </a:r>
            <a:r>
              <a:rPr lang="es-ES" sz="2400" dirty="0" err="1">
                <a:latin typeface="Calibri"/>
                <a:ea typeface="Calibri"/>
                <a:cs typeface="Calibri"/>
                <a:sym typeface="Calibri"/>
              </a:rPr>
              <a:t>server.js</a:t>
            </a:r>
            <a:r>
              <a:rPr lang="es-ES" sz="2400" dirty="0">
                <a:latin typeface="Calibri"/>
                <a:ea typeface="Calibri"/>
                <a:cs typeface="Calibri"/>
                <a:sym typeface="Calibri"/>
              </a:rPr>
              <a:t> </a:t>
            </a:r>
            <a:r>
              <a:rPr lang="es-ES" sz="2400" dirty="0" err="1">
                <a:latin typeface="Calibri"/>
                <a:ea typeface="Calibri"/>
                <a:cs typeface="Calibri"/>
                <a:sym typeface="Calibri"/>
              </a:rPr>
              <a:t>to</a:t>
            </a:r>
            <a:r>
              <a:rPr lang="es-ES" sz="2400" dirty="0">
                <a:latin typeface="Calibri"/>
                <a:ea typeface="Calibri"/>
                <a:cs typeface="Calibri"/>
                <a:sym typeface="Calibri"/>
              </a:rPr>
              <a:t> </a:t>
            </a:r>
            <a:r>
              <a:rPr lang="es-ES" sz="2400" dirty="0" err="1">
                <a:latin typeface="Calibri"/>
                <a:ea typeface="Calibri"/>
                <a:cs typeface="Calibri"/>
                <a:sym typeface="Calibri"/>
              </a:rPr>
              <a:t>handle</a:t>
            </a:r>
            <a:r>
              <a:rPr lang="es-ES" sz="2400" dirty="0">
                <a:latin typeface="Calibri"/>
                <a:ea typeface="Calibri"/>
                <a:cs typeface="Calibri"/>
                <a:sym typeface="Calibri"/>
              </a:rPr>
              <a:t> </a:t>
            </a:r>
            <a:r>
              <a:rPr lang="es-ES" sz="2400" dirty="0" err="1">
                <a:latin typeface="Calibri"/>
                <a:ea typeface="Calibri"/>
                <a:cs typeface="Calibri"/>
                <a:sym typeface="Calibri"/>
              </a:rPr>
              <a:t>deployment</a:t>
            </a:r>
            <a:r>
              <a:rPr lang="es-ES" sz="2400" dirty="0">
                <a:latin typeface="Calibri"/>
                <a:ea typeface="Calibri"/>
                <a:cs typeface="Calibri"/>
                <a:sym typeface="Calibri"/>
              </a:rPr>
              <a:t> </a:t>
            </a:r>
            <a:r>
              <a:rPr lang="es-ES" sz="2400" dirty="0" err="1">
                <a:latin typeface="Calibri"/>
                <a:ea typeface="Calibri"/>
                <a:cs typeface="Calibri"/>
                <a:sym typeface="Calibri"/>
              </a:rPr>
              <a:t>URLs</a:t>
            </a:r>
            <a:r>
              <a:rPr lang="es-ES" sz="2400" dirty="0">
                <a:latin typeface="Calibri"/>
                <a:ea typeface="Calibri"/>
                <a:cs typeface="Calibri"/>
                <a:sym typeface="Calibri"/>
              </a:rPr>
              <a:t> </a:t>
            </a:r>
            <a:r>
              <a:rPr lang="es-ES" sz="2400" dirty="0" err="1">
                <a:latin typeface="Calibri"/>
                <a:ea typeface="Calibri"/>
                <a:cs typeface="Calibri"/>
                <a:sym typeface="Calibri"/>
              </a:rPr>
              <a:t>correctly</a:t>
            </a:r>
            <a:r>
              <a:rPr lang="es-ES" sz="2400" dirty="0">
                <a:latin typeface="Calibri"/>
                <a:ea typeface="Calibri"/>
                <a:cs typeface="Calibri"/>
                <a:sym typeface="Calibri"/>
              </a:rPr>
              <a:t> </a:t>
            </a:r>
            <a:r>
              <a:rPr lang="es-ES" sz="2400" dirty="0" err="1">
                <a:latin typeface="Calibri"/>
                <a:ea typeface="Calibri"/>
                <a:cs typeface="Calibri"/>
                <a:sym typeface="Calibri"/>
              </a:rPr>
              <a:t>on</a:t>
            </a:r>
            <a:r>
              <a:rPr lang="es-ES" sz="2400" dirty="0">
                <a:latin typeface="Calibri"/>
                <a:ea typeface="Calibri"/>
                <a:cs typeface="Calibri"/>
                <a:sym typeface="Calibri"/>
              </a:rPr>
              <a:t> </a:t>
            </a:r>
            <a:r>
              <a:rPr lang="es-ES" sz="2400" dirty="0" err="1">
                <a:latin typeface="Calibri"/>
                <a:ea typeface="Calibri"/>
                <a:cs typeface="Calibri"/>
                <a:sym typeface="Calibri"/>
              </a:rPr>
              <a:t>Heroku</a:t>
            </a:r>
            <a:r>
              <a:rPr lang="es-ES" sz="2400" dirty="0">
                <a:latin typeface="Calibri"/>
                <a:ea typeface="Calibri"/>
                <a:cs typeface="Calibri"/>
                <a:sym typeface="Calibri"/>
              </a:rPr>
              <a:t>.</a:t>
            </a:r>
            <a:endParaRPr lang="en-US" sz="1600" dirty="0">
              <a:latin typeface="Calibri"/>
              <a:ea typeface="Calibri"/>
              <a:cs typeface="Calibri"/>
              <a:sym typeface="Calibri"/>
            </a:endParaRPr>
          </a:p>
        </p:txBody>
      </p:sp>
    </p:spTree>
    <p:extLst>
      <p:ext uri="{BB962C8B-B14F-4D97-AF65-F5344CB8AC3E}">
        <p14:creationId xmlns:p14="http://schemas.microsoft.com/office/powerpoint/2010/main" val="2900616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lt1"/>
                </a:solidFill>
                <a:latin typeface="Calibri"/>
                <a:ea typeface="Calibri"/>
                <a:cs typeface="Calibri"/>
                <a:sym typeface="Calibri"/>
              </a:rPr>
              <a:t>Stripe – Payment Processing</a:t>
            </a:r>
            <a:endParaRPr dirty="0"/>
          </a:p>
        </p:txBody>
      </p:sp>
      <p:sp>
        <p:nvSpPr>
          <p:cNvPr id="3" name="Google Shape;140;gdf1256fa64_0_0">
            <a:extLst>
              <a:ext uri="{FF2B5EF4-FFF2-40B4-BE49-F238E27FC236}">
                <a16:creationId xmlns:a16="http://schemas.microsoft.com/office/drawing/2014/main" id="{DB05125C-0FCF-895F-6CFD-21399A05EAE1}"/>
              </a:ext>
            </a:extLst>
          </p:cNvPr>
          <p:cNvSpPr txBox="1"/>
          <p:nvPr/>
        </p:nvSpPr>
        <p:spPr>
          <a:xfrm>
            <a:off x="733400" y="1492550"/>
            <a:ext cx="10544200" cy="424728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s-ES" sz="2400" b="1" dirty="0" err="1">
                <a:latin typeface="Calibri"/>
                <a:ea typeface="Calibri"/>
                <a:cs typeface="Calibri"/>
                <a:sym typeface="Calibri"/>
              </a:rPr>
              <a:t>Technology</a:t>
            </a:r>
            <a:r>
              <a:rPr lang="es-ES" sz="2400" b="1" dirty="0">
                <a:latin typeface="Calibri"/>
                <a:ea typeface="Calibri"/>
                <a:cs typeface="Calibri"/>
                <a:sym typeface="Calibri"/>
              </a:rPr>
              <a:t>: </a:t>
            </a:r>
          </a:p>
          <a:p>
            <a:pPr marL="342900" lvl="0" indent="-342900" rtl="0">
              <a:spcBef>
                <a:spcPts val="0"/>
              </a:spcBef>
              <a:spcAft>
                <a:spcPts val="0"/>
              </a:spcAft>
              <a:buFont typeface="Arial" panose="020B0604020202020204" pitchFamily="34" charset="0"/>
              <a:buChar char="•"/>
            </a:pPr>
            <a:r>
              <a:rPr lang="es-ES" sz="2400" dirty="0" err="1">
                <a:latin typeface="Calibri"/>
                <a:ea typeface="Calibri"/>
                <a:cs typeface="Calibri"/>
                <a:sym typeface="Calibri"/>
              </a:rPr>
              <a:t>Stripe</a:t>
            </a:r>
            <a:r>
              <a:rPr lang="es-ES" sz="2400" dirty="0">
                <a:latin typeface="Calibri"/>
                <a:ea typeface="Calibri"/>
                <a:cs typeface="Calibri"/>
                <a:sym typeface="Calibri"/>
              </a:rPr>
              <a:t> (</a:t>
            </a:r>
            <a:r>
              <a:rPr lang="es-ES" sz="2400" dirty="0" err="1">
                <a:latin typeface="Calibri"/>
                <a:ea typeface="Calibri"/>
                <a:cs typeface="Calibri"/>
                <a:sym typeface="Calibri"/>
              </a:rPr>
              <a:t>version</a:t>
            </a:r>
            <a:r>
              <a:rPr lang="es-ES" sz="2400" dirty="0">
                <a:latin typeface="Calibri"/>
                <a:ea typeface="Calibri"/>
                <a:cs typeface="Calibri"/>
                <a:sym typeface="Calibri"/>
              </a:rPr>
              <a:t> 8.109.0)</a:t>
            </a:r>
          </a:p>
          <a:p>
            <a:pPr marL="342900" lvl="0" indent="-342900" rtl="0">
              <a:spcBef>
                <a:spcPts val="0"/>
              </a:spcBef>
              <a:spcAft>
                <a:spcPts val="0"/>
              </a:spcAft>
              <a:buFont typeface="Arial" panose="020B0604020202020204" pitchFamily="34" charset="0"/>
              <a:buChar char="•"/>
            </a:pPr>
            <a:endParaRPr lang="es-ES" sz="2400" dirty="0">
              <a:latin typeface="Calibri"/>
              <a:ea typeface="Calibri"/>
              <a:cs typeface="Calibri"/>
              <a:sym typeface="Calibri"/>
            </a:endParaRPr>
          </a:p>
          <a:p>
            <a:pPr marL="0" lvl="0" indent="0" rtl="0">
              <a:spcBef>
                <a:spcPts val="0"/>
              </a:spcBef>
              <a:spcAft>
                <a:spcPts val="0"/>
              </a:spcAft>
              <a:buNone/>
            </a:pPr>
            <a:r>
              <a:rPr lang="es-ES" sz="2400" b="1" dirty="0" err="1">
                <a:latin typeface="Calibri"/>
                <a:ea typeface="Calibri"/>
                <a:cs typeface="Calibri"/>
                <a:sym typeface="Calibri"/>
              </a:rPr>
              <a:t>Implementation</a:t>
            </a:r>
            <a:r>
              <a:rPr lang="es-ES" sz="2400" b="1" dirty="0">
                <a:latin typeface="Calibri"/>
                <a:ea typeface="Calibri"/>
                <a:cs typeface="Calibri"/>
                <a:sym typeface="Calibri"/>
              </a:rPr>
              <a:t>:</a:t>
            </a:r>
          </a:p>
          <a:p>
            <a:pPr marL="342900" lvl="0" indent="-342900" rtl="0">
              <a:spcBef>
                <a:spcPts val="0"/>
              </a:spcBef>
              <a:spcAft>
                <a:spcPts val="0"/>
              </a:spcAft>
              <a:buFont typeface="Arial" panose="020B0604020202020204" pitchFamily="34" charset="0"/>
              <a:buChar char="•"/>
            </a:pPr>
            <a:r>
              <a:rPr lang="es-ES" sz="2400" dirty="0" err="1">
                <a:latin typeface="Calibri"/>
                <a:ea typeface="Calibri"/>
                <a:cs typeface="Calibri"/>
                <a:sym typeface="Calibri"/>
              </a:rPr>
              <a:t>Integrated</a:t>
            </a:r>
            <a:r>
              <a:rPr lang="es-ES" sz="2400" dirty="0">
                <a:latin typeface="Calibri"/>
                <a:ea typeface="Calibri"/>
                <a:cs typeface="Calibri"/>
                <a:sym typeface="Calibri"/>
              </a:rPr>
              <a:t> </a:t>
            </a:r>
            <a:r>
              <a:rPr lang="es-ES" sz="2400" dirty="0" err="1">
                <a:latin typeface="Calibri"/>
                <a:ea typeface="Calibri"/>
                <a:cs typeface="Calibri"/>
                <a:sym typeface="Calibri"/>
              </a:rPr>
              <a:t>Stripe</a:t>
            </a:r>
            <a:r>
              <a:rPr lang="es-ES" sz="2400" dirty="0">
                <a:latin typeface="Calibri"/>
                <a:ea typeface="Calibri"/>
                <a:cs typeface="Calibri"/>
                <a:sym typeface="Calibri"/>
              </a:rPr>
              <a:t> </a:t>
            </a:r>
            <a:r>
              <a:rPr lang="es-ES" sz="2400" dirty="0" err="1">
                <a:latin typeface="Calibri"/>
                <a:ea typeface="Calibri"/>
                <a:cs typeface="Calibri"/>
                <a:sym typeface="Calibri"/>
              </a:rPr>
              <a:t>for</a:t>
            </a:r>
            <a:r>
              <a:rPr lang="es-ES" sz="2400" dirty="0">
                <a:latin typeface="Calibri"/>
                <a:ea typeface="Calibri"/>
                <a:cs typeface="Calibri"/>
                <a:sym typeface="Calibri"/>
              </a:rPr>
              <a:t> </a:t>
            </a:r>
            <a:r>
              <a:rPr lang="es-ES" sz="2400" dirty="0" err="1">
                <a:latin typeface="Calibri"/>
                <a:ea typeface="Calibri"/>
                <a:cs typeface="Calibri"/>
                <a:sym typeface="Calibri"/>
              </a:rPr>
              <a:t>handling</a:t>
            </a:r>
            <a:r>
              <a:rPr lang="es-ES" sz="2400" dirty="0">
                <a:latin typeface="Calibri"/>
                <a:ea typeface="Calibri"/>
                <a:cs typeface="Calibri"/>
                <a:sym typeface="Calibri"/>
              </a:rPr>
              <a:t> </a:t>
            </a:r>
            <a:r>
              <a:rPr lang="es-ES" sz="2400" dirty="0" err="1">
                <a:latin typeface="Calibri"/>
                <a:ea typeface="Calibri"/>
                <a:cs typeface="Calibri"/>
                <a:sym typeface="Calibri"/>
              </a:rPr>
              <a:t>payments</a:t>
            </a:r>
            <a:r>
              <a:rPr lang="es-ES" sz="2400" dirty="0">
                <a:latin typeface="Calibri"/>
                <a:ea typeface="Calibri"/>
                <a:cs typeface="Calibri"/>
                <a:sym typeface="Calibri"/>
              </a:rPr>
              <a:t>, </a:t>
            </a:r>
            <a:r>
              <a:rPr lang="es-ES" sz="2400" dirty="0" err="1">
                <a:latin typeface="Calibri"/>
                <a:ea typeface="Calibri"/>
                <a:cs typeface="Calibri"/>
                <a:sym typeface="Calibri"/>
              </a:rPr>
              <a:t>including</a:t>
            </a:r>
            <a:r>
              <a:rPr lang="es-ES" sz="2400" dirty="0">
                <a:latin typeface="Calibri"/>
                <a:ea typeface="Calibri"/>
                <a:cs typeface="Calibri"/>
                <a:sym typeface="Calibri"/>
              </a:rPr>
              <a:t> </a:t>
            </a:r>
            <a:r>
              <a:rPr lang="es-ES" sz="2400" dirty="0" err="1">
                <a:latin typeface="Calibri"/>
                <a:ea typeface="Calibri"/>
                <a:cs typeface="Calibri"/>
                <a:sym typeface="Calibri"/>
              </a:rPr>
              <a:t>creating</a:t>
            </a:r>
            <a:r>
              <a:rPr lang="es-ES" sz="2400" dirty="0">
                <a:latin typeface="Calibri"/>
                <a:ea typeface="Calibri"/>
                <a:cs typeface="Calibri"/>
                <a:sym typeface="Calibri"/>
              </a:rPr>
              <a:t> </a:t>
            </a:r>
            <a:r>
              <a:rPr lang="es-ES" sz="2400" dirty="0" err="1">
                <a:latin typeface="Calibri"/>
                <a:ea typeface="Calibri"/>
                <a:cs typeface="Calibri"/>
                <a:sym typeface="Calibri"/>
              </a:rPr>
              <a:t>security</a:t>
            </a:r>
            <a:r>
              <a:rPr lang="es-ES" sz="2400" dirty="0">
                <a:latin typeface="Calibri"/>
                <a:ea typeface="Calibri"/>
                <a:cs typeface="Calibri"/>
                <a:sym typeface="Calibri"/>
              </a:rPr>
              <a:t> tokens and </a:t>
            </a:r>
            <a:r>
              <a:rPr lang="es-ES" sz="2400" dirty="0" err="1">
                <a:latin typeface="Calibri"/>
                <a:ea typeface="Calibri"/>
                <a:cs typeface="Calibri"/>
                <a:sym typeface="Calibri"/>
              </a:rPr>
              <a:t>managing</a:t>
            </a:r>
            <a:r>
              <a:rPr lang="es-ES" sz="2400" dirty="0">
                <a:latin typeface="Calibri"/>
                <a:ea typeface="Calibri"/>
                <a:cs typeface="Calibri"/>
                <a:sym typeface="Calibri"/>
              </a:rPr>
              <a:t> </a:t>
            </a:r>
            <a:r>
              <a:rPr lang="es-ES" sz="2400" dirty="0" err="1">
                <a:latin typeface="Calibri"/>
                <a:ea typeface="Calibri"/>
                <a:cs typeface="Calibri"/>
                <a:sym typeface="Calibri"/>
              </a:rPr>
              <a:t>transactions</a:t>
            </a:r>
            <a:r>
              <a:rPr lang="es-ES" sz="2400" dirty="0">
                <a:latin typeface="Calibri"/>
                <a:ea typeface="Calibri"/>
                <a:cs typeface="Calibri"/>
                <a:sym typeface="Calibri"/>
              </a:rPr>
              <a:t>.</a:t>
            </a:r>
          </a:p>
          <a:p>
            <a:pPr marL="342900" lvl="0" indent="-342900" rtl="0">
              <a:spcBef>
                <a:spcPts val="0"/>
              </a:spcBef>
              <a:spcAft>
                <a:spcPts val="0"/>
              </a:spcAft>
              <a:buFont typeface="Arial" panose="020B0604020202020204" pitchFamily="34" charset="0"/>
              <a:buChar char="•"/>
            </a:pPr>
            <a:endParaRPr lang="es-ES" sz="2400" dirty="0">
              <a:latin typeface="Calibri"/>
              <a:ea typeface="Calibri"/>
              <a:cs typeface="Calibri"/>
              <a:sym typeface="Calibri"/>
            </a:endParaRPr>
          </a:p>
          <a:p>
            <a:pPr marL="0" lvl="0" indent="0" rtl="0">
              <a:spcBef>
                <a:spcPts val="0"/>
              </a:spcBef>
              <a:spcAft>
                <a:spcPts val="0"/>
              </a:spcAft>
              <a:buNone/>
            </a:pPr>
            <a:r>
              <a:rPr lang="es-ES" sz="2400" b="1" dirty="0" err="1">
                <a:latin typeface="Calibri"/>
                <a:ea typeface="Calibri"/>
                <a:cs typeface="Calibri"/>
                <a:sym typeface="Calibri"/>
              </a:rPr>
              <a:t>Challenges</a:t>
            </a:r>
            <a:r>
              <a:rPr lang="es-ES" sz="2400" b="1" dirty="0">
                <a:latin typeface="Calibri"/>
                <a:ea typeface="Calibri"/>
                <a:cs typeface="Calibri"/>
                <a:sym typeface="Calibri"/>
              </a:rPr>
              <a:t> and </a:t>
            </a:r>
            <a:r>
              <a:rPr lang="es-ES" sz="2400" b="1" dirty="0" err="1">
                <a:latin typeface="Calibri"/>
                <a:ea typeface="Calibri"/>
                <a:cs typeface="Calibri"/>
                <a:sym typeface="Calibri"/>
              </a:rPr>
              <a:t>Solutions</a:t>
            </a:r>
            <a:r>
              <a:rPr lang="es-ES" sz="2400" b="1" dirty="0">
                <a:latin typeface="Calibri"/>
                <a:ea typeface="Calibri"/>
                <a:cs typeface="Calibri"/>
                <a:sym typeface="Calibri"/>
              </a:rPr>
              <a:t>:</a:t>
            </a:r>
          </a:p>
          <a:p>
            <a:pPr marL="342900" lvl="0" indent="-342900" rtl="0">
              <a:spcBef>
                <a:spcPts val="0"/>
              </a:spcBef>
              <a:spcAft>
                <a:spcPts val="0"/>
              </a:spcAft>
              <a:buFont typeface="Arial" panose="020B0604020202020204" pitchFamily="34" charset="0"/>
              <a:buChar char="•"/>
            </a:pPr>
            <a:r>
              <a:rPr lang="es-ES" sz="2400" dirty="0" err="1">
                <a:latin typeface="Calibri"/>
                <a:ea typeface="Calibri"/>
                <a:cs typeface="Calibri"/>
                <a:sym typeface="Calibri"/>
              </a:rPr>
              <a:t>Enhanced</a:t>
            </a:r>
            <a:r>
              <a:rPr lang="es-ES" sz="2400" dirty="0">
                <a:latin typeface="Calibri"/>
                <a:ea typeface="Calibri"/>
                <a:cs typeface="Calibri"/>
                <a:sym typeface="Calibri"/>
              </a:rPr>
              <a:t> error </a:t>
            </a:r>
            <a:r>
              <a:rPr lang="es-ES" sz="2400" dirty="0" err="1">
                <a:latin typeface="Calibri"/>
                <a:ea typeface="Calibri"/>
                <a:cs typeface="Calibri"/>
                <a:sym typeface="Calibri"/>
              </a:rPr>
              <a:t>handling</a:t>
            </a:r>
            <a:r>
              <a:rPr lang="es-ES" sz="2400" dirty="0">
                <a:latin typeface="Calibri"/>
                <a:ea typeface="Calibri"/>
                <a:cs typeface="Calibri"/>
                <a:sym typeface="Calibri"/>
              </a:rPr>
              <a:t> in </a:t>
            </a:r>
            <a:r>
              <a:rPr lang="es-ES" sz="2400" dirty="0" err="1">
                <a:latin typeface="Calibri"/>
                <a:ea typeface="Calibri"/>
                <a:cs typeface="Calibri"/>
                <a:sym typeface="Calibri"/>
              </a:rPr>
              <a:t>the</a:t>
            </a:r>
            <a:r>
              <a:rPr lang="es-ES" sz="2400" dirty="0">
                <a:latin typeface="Calibri"/>
                <a:ea typeface="Calibri"/>
                <a:cs typeface="Calibri"/>
                <a:sym typeface="Calibri"/>
              </a:rPr>
              <a:t> </a:t>
            </a:r>
            <a:r>
              <a:rPr lang="es-ES" sz="2400" dirty="0" err="1">
                <a:latin typeface="Calibri"/>
                <a:ea typeface="Calibri"/>
                <a:cs typeface="Calibri"/>
                <a:sym typeface="Calibri"/>
              </a:rPr>
              <a:t>Stripe</a:t>
            </a:r>
            <a:r>
              <a:rPr lang="es-ES" sz="2400" dirty="0">
                <a:latin typeface="Calibri"/>
                <a:ea typeface="Calibri"/>
                <a:cs typeface="Calibri"/>
                <a:sym typeface="Calibri"/>
              </a:rPr>
              <a:t> </a:t>
            </a:r>
            <a:r>
              <a:rPr lang="es-ES" sz="2400" dirty="0" err="1">
                <a:latin typeface="Calibri"/>
                <a:ea typeface="Calibri"/>
                <a:cs typeface="Calibri"/>
                <a:sym typeface="Calibri"/>
              </a:rPr>
              <a:t>integration</a:t>
            </a:r>
            <a:r>
              <a:rPr lang="es-ES" sz="2400" dirty="0">
                <a:latin typeface="Calibri"/>
                <a:ea typeface="Calibri"/>
                <a:cs typeface="Calibri"/>
                <a:sym typeface="Calibri"/>
              </a:rPr>
              <a:t> </a:t>
            </a:r>
            <a:r>
              <a:rPr lang="es-ES" sz="2400" dirty="0" err="1">
                <a:latin typeface="Calibri"/>
                <a:ea typeface="Calibri"/>
                <a:cs typeface="Calibri"/>
                <a:sym typeface="Calibri"/>
              </a:rPr>
              <a:t>to</a:t>
            </a:r>
            <a:r>
              <a:rPr lang="es-ES" sz="2400" dirty="0">
                <a:latin typeface="Calibri"/>
                <a:ea typeface="Calibri"/>
                <a:cs typeface="Calibri"/>
                <a:sym typeface="Calibri"/>
              </a:rPr>
              <a:t> </a:t>
            </a:r>
            <a:r>
              <a:rPr lang="es-ES" sz="2400" dirty="0" err="1">
                <a:latin typeface="Calibri"/>
                <a:ea typeface="Calibri"/>
                <a:cs typeface="Calibri"/>
                <a:sym typeface="Calibri"/>
              </a:rPr>
              <a:t>provide</a:t>
            </a:r>
            <a:r>
              <a:rPr lang="es-ES" sz="2400" dirty="0">
                <a:latin typeface="Calibri"/>
                <a:ea typeface="Calibri"/>
                <a:cs typeface="Calibri"/>
                <a:sym typeface="Calibri"/>
              </a:rPr>
              <a:t> </a:t>
            </a:r>
            <a:r>
              <a:rPr lang="es-ES" sz="2400" dirty="0" err="1">
                <a:latin typeface="Calibri"/>
                <a:ea typeface="Calibri"/>
                <a:cs typeface="Calibri"/>
                <a:sym typeface="Calibri"/>
              </a:rPr>
              <a:t>specific</a:t>
            </a:r>
            <a:r>
              <a:rPr lang="es-ES" sz="2400" dirty="0">
                <a:latin typeface="Calibri"/>
                <a:ea typeface="Calibri"/>
                <a:cs typeface="Calibri"/>
                <a:sym typeface="Calibri"/>
              </a:rPr>
              <a:t> </a:t>
            </a:r>
            <a:r>
              <a:rPr lang="es-ES" sz="2400" dirty="0" err="1">
                <a:latin typeface="Calibri"/>
                <a:ea typeface="Calibri"/>
                <a:cs typeface="Calibri"/>
                <a:sym typeface="Calibri"/>
              </a:rPr>
              <a:t>feedback</a:t>
            </a:r>
            <a:r>
              <a:rPr lang="es-ES" sz="2400" dirty="0">
                <a:latin typeface="Calibri"/>
                <a:ea typeface="Calibri"/>
                <a:cs typeface="Calibri"/>
                <a:sym typeface="Calibri"/>
              </a:rPr>
              <a:t> </a:t>
            </a:r>
            <a:r>
              <a:rPr lang="es-ES" sz="2400" dirty="0" err="1">
                <a:latin typeface="Calibri"/>
                <a:ea typeface="Calibri"/>
                <a:cs typeface="Calibri"/>
                <a:sym typeface="Calibri"/>
              </a:rPr>
              <a:t>rather</a:t>
            </a:r>
            <a:r>
              <a:rPr lang="es-ES" sz="2400" dirty="0">
                <a:latin typeface="Calibri"/>
                <a:ea typeface="Calibri"/>
                <a:cs typeface="Calibri"/>
                <a:sym typeface="Calibri"/>
              </a:rPr>
              <a:t> </a:t>
            </a:r>
            <a:r>
              <a:rPr lang="es-ES" sz="2400" dirty="0" err="1">
                <a:latin typeface="Calibri"/>
                <a:ea typeface="Calibri"/>
                <a:cs typeface="Calibri"/>
                <a:sym typeface="Calibri"/>
              </a:rPr>
              <a:t>than</a:t>
            </a:r>
            <a:r>
              <a:rPr lang="es-ES" sz="2400" dirty="0">
                <a:latin typeface="Calibri"/>
                <a:ea typeface="Calibri"/>
                <a:cs typeface="Calibri"/>
                <a:sym typeface="Calibri"/>
              </a:rPr>
              <a:t> </a:t>
            </a:r>
            <a:r>
              <a:rPr lang="es-ES" sz="2400" dirty="0" err="1">
                <a:latin typeface="Calibri"/>
                <a:ea typeface="Calibri"/>
                <a:cs typeface="Calibri"/>
                <a:sym typeface="Calibri"/>
              </a:rPr>
              <a:t>generic</a:t>
            </a:r>
            <a:r>
              <a:rPr lang="es-ES" sz="2400" dirty="0">
                <a:latin typeface="Calibri"/>
                <a:ea typeface="Calibri"/>
                <a:cs typeface="Calibri"/>
                <a:sym typeface="Calibri"/>
              </a:rPr>
              <a:t> error </a:t>
            </a:r>
            <a:r>
              <a:rPr lang="es-ES" sz="2400" dirty="0" err="1">
                <a:latin typeface="Calibri"/>
                <a:ea typeface="Calibri"/>
                <a:cs typeface="Calibri"/>
                <a:sym typeface="Calibri"/>
              </a:rPr>
              <a:t>messages</a:t>
            </a:r>
            <a:r>
              <a:rPr lang="es-ES" sz="2400" dirty="0">
                <a:latin typeface="Calibri"/>
                <a:ea typeface="Calibri"/>
                <a:cs typeface="Calibri"/>
                <a:sym typeface="Calibri"/>
              </a:rPr>
              <a:t>, </a:t>
            </a:r>
            <a:r>
              <a:rPr lang="es-ES" sz="2400" dirty="0" err="1">
                <a:latin typeface="Calibri"/>
                <a:ea typeface="Calibri"/>
                <a:cs typeface="Calibri"/>
                <a:sym typeface="Calibri"/>
              </a:rPr>
              <a:t>improving</a:t>
            </a:r>
            <a:r>
              <a:rPr lang="es-ES" sz="2400" dirty="0">
                <a:latin typeface="Calibri"/>
                <a:ea typeface="Calibri"/>
                <a:cs typeface="Calibri"/>
                <a:sym typeface="Calibri"/>
              </a:rPr>
              <a:t> </a:t>
            </a:r>
            <a:r>
              <a:rPr lang="es-ES" sz="2400" dirty="0" err="1">
                <a:latin typeface="Calibri"/>
                <a:ea typeface="Calibri"/>
                <a:cs typeface="Calibri"/>
                <a:sym typeface="Calibri"/>
              </a:rPr>
              <a:t>user</a:t>
            </a:r>
            <a:r>
              <a:rPr lang="es-ES" sz="2400" dirty="0">
                <a:latin typeface="Calibri"/>
                <a:ea typeface="Calibri"/>
                <a:cs typeface="Calibri"/>
                <a:sym typeface="Calibri"/>
              </a:rPr>
              <a:t> </a:t>
            </a:r>
            <a:r>
              <a:rPr lang="es-ES" sz="2400" dirty="0" err="1">
                <a:latin typeface="Calibri"/>
                <a:ea typeface="Calibri"/>
                <a:cs typeface="Calibri"/>
                <a:sym typeface="Calibri"/>
              </a:rPr>
              <a:t>experience</a:t>
            </a:r>
            <a:r>
              <a:rPr lang="es-ES" sz="2400" dirty="0">
                <a:latin typeface="Calibri"/>
                <a:ea typeface="Calibri"/>
                <a:cs typeface="Calibri"/>
                <a:sym typeface="Calibri"/>
              </a:rPr>
              <a:t> </a:t>
            </a:r>
            <a:r>
              <a:rPr lang="es-ES" sz="2400" dirty="0" err="1">
                <a:latin typeface="Calibri"/>
                <a:ea typeface="Calibri"/>
                <a:cs typeface="Calibri"/>
                <a:sym typeface="Calibri"/>
              </a:rPr>
              <a:t>during</a:t>
            </a:r>
            <a:r>
              <a:rPr lang="es-ES" sz="2400" dirty="0">
                <a:latin typeface="Calibri"/>
                <a:ea typeface="Calibri"/>
                <a:cs typeface="Calibri"/>
                <a:sym typeface="Calibri"/>
              </a:rPr>
              <a:t> </a:t>
            </a:r>
            <a:r>
              <a:rPr lang="es-ES" sz="2400" dirty="0" err="1">
                <a:latin typeface="Calibri"/>
                <a:ea typeface="Calibri"/>
                <a:cs typeface="Calibri"/>
                <a:sym typeface="Calibri"/>
              </a:rPr>
              <a:t>payment</a:t>
            </a:r>
            <a:r>
              <a:rPr lang="es-ES" sz="2400" dirty="0">
                <a:latin typeface="Calibri"/>
                <a:ea typeface="Calibri"/>
                <a:cs typeface="Calibri"/>
                <a:sym typeface="Calibri"/>
              </a:rPr>
              <a:t> </a:t>
            </a:r>
            <a:r>
              <a:rPr lang="es-ES" sz="2400" dirty="0" err="1">
                <a:latin typeface="Calibri"/>
                <a:ea typeface="Calibri"/>
                <a:cs typeface="Calibri"/>
                <a:sym typeface="Calibri"/>
              </a:rPr>
              <a:t>failures</a:t>
            </a:r>
            <a:r>
              <a:rPr lang="es-ES" sz="2400" dirty="0">
                <a:latin typeface="Calibri"/>
                <a:ea typeface="Calibri"/>
                <a:cs typeface="Calibri"/>
                <a:sym typeface="Calibri"/>
              </a:rPr>
              <a:t>.</a:t>
            </a:r>
            <a:endParaRPr lang="en-US" sz="1600" dirty="0">
              <a:latin typeface="Calibri"/>
              <a:ea typeface="Calibri"/>
              <a:cs typeface="Calibri"/>
              <a:sym typeface="Calibri"/>
            </a:endParaRPr>
          </a:p>
        </p:txBody>
      </p:sp>
      <p:pic>
        <p:nvPicPr>
          <p:cNvPr id="2" name="Picture 4" descr="Qué es Stripe y cuáles son sus ventajas?">
            <a:extLst>
              <a:ext uri="{FF2B5EF4-FFF2-40B4-BE49-F238E27FC236}">
                <a16:creationId xmlns:a16="http://schemas.microsoft.com/office/drawing/2014/main" id="{37DAEC88-6128-E143-5DE0-4F0483760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68"/>
          <a:stretch/>
        </p:blipFill>
        <p:spPr bwMode="auto">
          <a:xfrm>
            <a:off x="4838872" y="786275"/>
            <a:ext cx="2514256" cy="141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590799"/>
      </p:ext>
    </p:extLst>
  </p:cSld>
  <p:clrMapOvr>
    <a:masterClrMapping/>
  </p:clrMapOvr>
</p:sld>
</file>

<file path=ppt/theme/theme1.xml><?xml version="1.0" encoding="utf-8"?>
<a:theme xmlns:a="http://schemas.openxmlformats.org/drawingml/2006/main" name="1_MIT P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718</Words>
  <Application>Microsoft Macintosh PowerPoint</Application>
  <PresentationFormat>Widescreen</PresentationFormat>
  <Paragraphs>89</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Times New Roman</vt:lpstr>
      <vt:lpstr>1_MIT 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Shilpiya</dc:creator>
  <cp:lastModifiedBy>Jose Antonio Gonzalez Villalon</cp:lastModifiedBy>
  <cp:revision>2</cp:revision>
  <dcterms:created xsi:type="dcterms:W3CDTF">2018-11-05T13:58:18Z</dcterms:created>
  <dcterms:modified xsi:type="dcterms:W3CDTF">2024-04-16T05:50:47Z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0x010100296DC331548237488BA9A87C5C22BBA4</vt:lpwstr>
  </property>
  <property fmtid="{D5CDD505-2E9C-101B-9397-08002B2CF9AE}" pid="3" name="ArticulateGUID">
    <vt:lpwstr>405BEB8A-A8B9-422E-86C1-391F774E521D</vt:lpwstr>
  </property>
  <property fmtid="{D5CDD505-2E9C-101B-9397-08002B2CF9AE}" pid="4" name="ArticulatePath">
    <vt:lpwstr>MIT_xPRO_PPT_Template</vt:lpwstr>
  </property>
</Properties>
</file>